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3"/>
  </p:notesMasterIdLst>
  <p:sldIdLst>
    <p:sldId id="256" r:id="rId2"/>
    <p:sldId id="257" r:id="rId3"/>
    <p:sldId id="282" r:id="rId4"/>
    <p:sldId id="258" r:id="rId5"/>
    <p:sldId id="259" r:id="rId6"/>
    <p:sldId id="260" r:id="rId7"/>
    <p:sldId id="261" r:id="rId8"/>
    <p:sldId id="283" r:id="rId9"/>
    <p:sldId id="285" r:id="rId10"/>
    <p:sldId id="262" r:id="rId11"/>
    <p:sldId id="264" r:id="rId12"/>
    <p:sldId id="265" r:id="rId13"/>
    <p:sldId id="274" r:id="rId14"/>
    <p:sldId id="266" r:id="rId15"/>
    <p:sldId id="269" r:id="rId16"/>
    <p:sldId id="286" r:id="rId17"/>
    <p:sldId id="263" r:id="rId18"/>
    <p:sldId id="270" r:id="rId19"/>
    <p:sldId id="289" r:id="rId20"/>
    <p:sldId id="287" r:id="rId21"/>
    <p:sldId id="273" r:id="rId22"/>
    <p:sldId id="275" r:id="rId23"/>
    <p:sldId id="276" r:id="rId24"/>
    <p:sldId id="295" r:id="rId25"/>
    <p:sldId id="292" r:id="rId26"/>
    <p:sldId id="294" r:id="rId27"/>
    <p:sldId id="311" r:id="rId28"/>
    <p:sldId id="279" r:id="rId29"/>
    <p:sldId id="288" r:id="rId30"/>
    <p:sldId id="280" r:id="rId31"/>
    <p:sldId id="281" r:id="rId32"/>
    <p:sldId id="278" r:id="rId33"/>
    <p:sldId id="306" r:id="rId34"/>
    <p:sldId id="302" r:id="rId35"/>
    <p:sldId id="304" r:id="rId36"/>
    <p:sldId id="303" r:id="rId37"/>
    <p:sldId id="307" r:id="rId38"/>
    <p:sldId id="309" r:id="rId39"/>
    <p:sldId id="310" r:id="rId40"/>
    <p:sldId id="308" r:id="rId41"/>
    <p:sldId id="305" r:id="rId4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4" d="100"/>
          <a:sy n="84" d="100"/>
        </p:scale>
        <p:origin x="629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FA09D6A-CDC4-41E5-9997-2732B1EBBAC8}" type="datetimeFigureOut">
              <a:rPr lang="en-US" smtClean="0"/>
              <a:t>4/29/2024</a:t>
            </a:fld>
            <a:endParaRPr lang="en-US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Marcador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0316C09-8A9D-4306-864B-B2AE2A39B637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8965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0316C09-8A9D-4306-864B-B2AE2A39B63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1011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s-ES" smtClean="0"/>
              <a:t>Haga clic para editar el estilo de subtítulo del patrón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BCCDB2-EB40-449A-9E2D-300781075AEE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55886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2DB207-F377-45C8-A7B4-4A3DFD1A5550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9724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640CEB-8504-427A-9F52-04F15B641377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6794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D4B0A4-F4A6-494B-B37C-C8D674E7CB8D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12304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8E951D-A8B5-4FBB-9003-1F8B2E0E3082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31547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D7CB3D-1F68-418A-BF1C-62F143DF624F}" type="datetime1">
              <a:rPr lang="en-US" smtClean="0"/>
              <a:t>4/29/2024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7089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5" name="Marcador de texto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6" name="Marcador de contenido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7" name="Marcador de fecha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430EC9-F2C7-443C-841E-D4CF6BB4B58D}" type="datetime1">
              <a:rPr lang="en-US" smtClean="0"/>
              <a:t>4/29/2024</a:t>
            </a:fld>
            <a:endParaRPr lang="en-US"/>
          </a:p>
        </p:txBody>
      </p:sp>
      <p:sp>
        <p:nvSpPr>
          <p:cNvPr id="8" name="Marcador de pie de página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Marcador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604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fecha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59C4DF-2B9A-40B5-809F-08D6CF795F84}" type="datetime1">
              <a:rPr lang="en-US" smtClean="0"/>
              <a:t>4/29/2024</a:t>
            </a:fld>
            <a:endParaRPr lang="en-US"/>
          </a:p>
        </p:txBody>
      </p:sp>
      <p:sp>
        <p:nvSpPr>
          <p:cNvPr id="4" name="Marcador de pie de página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8500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fecha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D5FCA69-C081-4674-A94B-4CAEC411158A}" type="datetime1">
              <a:rPr lang="en-US" smtClean="0"/>
              <a:t>4/29/2024</a:t>
            </a:fld>
            <a:endParaRPr lang="en-US"/>
          </a:p>
        </p:txBody>
      </p:sp>
      <p:sp>
        <p:nvSpPr>
          <p:cNvPr id="3" name="Marcador de pie de página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1229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24173E-E31B-4342-B551-B7FC6967A52A}" type="datetime1">
              <a:rPr lang="en-US" smtClean="0"/>
              <a:t>4/29/2024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34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posición de imagen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Marcador de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s-ES" smtClean="0"/>
              <a:t>Editar el estilo de texto del patrón</a:t>
            </a:r>
          </a:p>
        </p:txBody>
      </p:sp>
      <p:sp>
        <p:nvSpPr>
          <p:cNvPr id="5" name="Marcador de fecha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C1E510C-9DB8-46FE-8AD1-5EF804CE5D9F}" type="datetime1">
              <a:rPr lang="en-US" smtClean="0"/>
              <a:t>4/29/2024</a:t>
            </a:fld>
            <a:endParaRPr lang="en-US"/>
          </a:p>
        </p:txBody>
      </p:sp>
      <p:sp>
        <p:nvSpPr>
          <p:cNvPr id="6" name="Marcador de pie de página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Marcador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28107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título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s-ES" smtClean="0"/>
              <a:t>Haga clic para modificar el estilo de título del patrón</a:t>
            </a:r>
            <a:endParaRPr lang="en-US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s-ES" smtClean="0"/>
              <a:t>Editar el estilo de texto del patrón</a:t>
            </a:r>
          </a:p>
          <a:p>
            <a:pPr lvl="1"/>
            <a:r>
              <a:rPr lang="es-ES" smtClean="0"/>
              <a:t>Segundo nivel</a:t>
            </a:r>
          </a:p>
          <a:p>
            <a:pPr lvl="2"/>
            <a:r>
              <a:rPr lang="es-ES" smtClean="0"/>
              <a:t>Tercer nivel</a:t>
            </a:r>
          </a:p>
          <a:p>
            <a:pPr lvl="3"/>
            <a:r>
              <a:rPr lang="es-ES" smtClean="0"/>
              <a:t>Cuarto nivel</a:t>
            </a:r>
          </a:p>
          <a:p>
            <a:pPr lvl="4"/>
            <a:r>
              <a:rPr lang="es-ES" smtClean="0"/>
              <a:t>Quinto nivel</a:t>
            </a:r>
            <a:endParaRPr lang="en-US"/>
          </a:p>
        </p:txBody>
      </p:sp>
      <p:sp>
        <p:nvSpPr>
          <p:cNvPr id="4" name="Marcador de fecha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5FE4BB-77A7-4E2A-B82A-97CF150BF876}" type="datetime1">
              <a:rPr lang="en-US" smtClean="0"/>
              <a:t>4/29/2024</a:t>
            </a:fld>
            <a:endParaRPr lang="en-US"/>
          </a:p>
        </p:txBody>
      </p:sp>
      <p:sp>
        <p:nvSpPr>
          <p:cNvPr id="5" name="Marcador de pie de página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9481B35-21D2-44A8-98A2-239AA4D83F7D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23604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9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9DC66159-C388-4239-B779-8B52EB223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329"/>
            <a:ext cx="349431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8495DEA-FEBE-4103-85AD-41859F53F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902" y="144680"/>
            <a:ext cx="2328863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E1923479-41EA-4291-AA4D-9AA7710E0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2189" y="2453645"/>
            <a:ext cx="8138161" cy="894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s-ES" sz="2600" b="1" dirty="0">
                <a:solidFill>
                  <a:schemeClr val="tx1"/>
                </a:solidFill>
                <a:ea typeface="Calibri" panose="020F0502020204030204" pitchFamily="34" charset="0"/>
              </a:rPr>
              <a:t>Sistema informático para el reconocimiento de entidades nombradas en documentos digitales</a:t>
            </a:r>
            <a:endParaRPr lang="es-ES" altLang="es-MX" sz="28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4929A58-3F91-74DA-6F65-147BB2BDD97E}"/>
              </a:ext>
            </a:extLst>
          </p:cNvPr>
          <p:cNvSpPr txBox="1"/>
          <p:nvPr/>
        </p:nvSpPr>
        <p:spPr>
          <a:xfrm>
            <a:off x="4045905" y="3816102"/>
            <a:ext cx="5676439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Autor: Luis Andrés </a:t>
            </a:r>
            <a:r>
              <a:rPr lang="es-E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Licea</a:t>
            </a:r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Berenguer</a:t>
            </a:r>
          </a:p>
          <a:p>
            <a:pPr algn="ctr"/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Tutores: </a:t>
            </a:r>
            <a:r>
              <a:rPr lang="es-E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Dr.C</a:t>
            </a: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Dionis</a:t>
            </a: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López Ramos</a:t>
            </a:r>
            <a:endParaRPr lang="es-E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s-E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Jose</a:t>
            </a: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Ernaldo</a:t>
            </a: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Cruzata</a:t>
            </a: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Ferrer</a:t>
            </a:r>
          </a:p>
          <a:p>
            <a:pPr algn="ctr"/>
            <a:endParaRPr lang="es-E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E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47DE047C-BC85-4E10-D7FE-79155DC54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502" y="5646283"/>
            <a:ext cx="314553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s-ES" sz="2000" b="1" dirty="0" smtClean="0">
                <a:solidFill>
                  <a:schemeClr val="tx1"/>
                </a:solidFill>
              </a:rPr>
              <a:t>Santiago </a:t>
            </a:r>
            <a:r>
              <a:rPr lang="es-ES" sz="2000" b="1" dirty="0">
                <a:solidFill>
                  <a:schemeClr val="tx1"/>
                </a:solidFill>
              </a:rPr>
              <a:t>de </a:t>
            </a:r>
            <a:r>
              <a:rPr lang="es-ES" sz="2000" b="1" dirty="0" smtClean="0">
                <a:solidFill>
                  <a:schemeClr val="tx1"/>
                </a:solidFill>
              </a:rPr>
              <a:t>Cuba</a:t>
            </a:r>
          </a:p>
          <a:p>
            <a:pPr algn="ctr"/>
            <a:r>
              <a:rPr lang="es-ES" sz="2000" b="1" dirty="0" smtClean="0">
                <a:solidFill>
                  <a:schemeClr val="tx1"/>
                </a:solidFill>
              </a:rPr>
              <a:t>2024</a:t>
            </a:r>
            <a:endParaRPr lang="es-ES" altLang="es-MX" sz="28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1</a:t>
            </a:fld>
            <a:endParaRPr lang="en-US"/>
          </a:p>
        </p:txBody>
      </p:sp>
      <p:sp>
        <p:nvSpPr>
          <p:cNvPr id="2" name="Rectángulo 1"/>
          <p:cNvSpPr/>
          <p:nvPr/>
        </p:nvSpPr>
        <p:spPr>
          <a:xfrm>
            <a:off x="4676230" y="75912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b="1" dirty="0">
                <a:ea typeface="Calibri" panose="020F0502020204030204" pitchFamily="34" charset="0"/>
              </a:rPr>
              <a:t>Facultad de Ingeniería en Telecomunicaciones, Informática y Biomédica</a:t>
            </a:r>
          </a:p>
          <a:p>
            <a:pPr algn="ctr"/>
            <a:r>
              <a:rPr lang="es-ES" b="1" dirty="0">
                <a:ea typeface="Calibri" panose="020F0502020204030204" pitchFamily="34" charset="0"/>
              </a:rPr>
              <a:t>Departamento de Ingeniería Informática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676230" y="19139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b="1" dirty="0" smtClean="0">
                <a:ea typeface="Calibri" panose="020F0502020204030204" pitchFamily="34" charset="0"/>
              </a:rPr>
              <a:t>En opción al título de Ingeniería en Informática</a:t>
            </a:r>
            <a:endParaRPr lang="es-ES" b="1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80684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Aportes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10</a:t>
            </a:fld>
            <a:endParaRPr lang="en-US"/>
          </a:p>
        </p:txBody>
      </p:sp>
      <p:sp>
        <p:nvSpPr>
          <p:cNvPr id="3" name="Rectángulo 2"/>
          <p:cNvSpPr/>
          <p:nvPr/>
        </p:nvSpPr>
        <p:spPr>
          <a:xfrm>
            <a:off x="606552" y="1329561"/>
            <a:ext cx="10850880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s-E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</a:t>
            </a:r>
            <a:r>
              <a:rPr lang="es-E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 </a:t>
            </a:r>
            <a:r>
              <a:rPr lang="es-E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sistema que </a:t>
            </a:r>
            <a:r>
              <a:rPr lang="es-E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reconoce  </a:t>
            </a:r>
            <a:r>
              <a:rPr lang="es-E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entidades nombradas en español en información textual de grandes volúmenes de datos almacenados en Elasticsearch.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s-E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 sistema </a:t>
            </a:r>
            <a:r>
              <a:rPr lang="es-E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tiene </a:t>
            </a:r>
            <a:r>
              <a:rPr lang="es-E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 capacidad de reentrenamiento por parte del usuario en caso de surgir o no detectar una nueva entidad.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s-E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El sistema </a:t>
            </a:r>
            <a:r>
              <a:rPr lang="es-E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cuenta </a:t>
            </a:r>
            <a:r>
              <a:rPr lang="es-E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con un espacio para la generación de datos de entrenamiento y prueba de modelos computacionales especializados en la detección de entidades nombradas. 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33251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Sistemas con reconocimiento de entidades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11</a:t>
            </a:fld>
            <a:endParaRPr lang="en-US"/>
          </a:p>
        </p:txBody>
      </p:sp>
      <p:pic>
        <p:nvPicPr>
          <p:cNvPr id="5" name="Imagen 4"/>
          <p:cNvPicPr/>
          <p:nvPr/>
        </p:nvPicPr>
        <p:blipFill>
          <a:blip r:embed="rId2"/>
          <a:stretch/>
        </p:blipFill>
        <p:spPr bwMode="auto">
          <a:xfrm>
            <a:off x="696170" y="2106066"/>
            <a:ext cx="2979718" cy="230994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6" name="Imagen 5"/>
          <p:cNvPicPr/>
          <p:nvPr/>
        </p:nvPicPr>
        <p:blipFill>
          <a:blip r:embed="rId3"/>
          <a:stretch/>
        </p:blipFill>
        <p:spPr bwMode="auto">
          <a:xfrm>
            <a:off x="4674916" y="2106065"/>
            <a:ext cx="2743200" cy="230994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7" name="Imagen 6"/>
          <p:cNvPicPr/>
          <p:nvPr/>
        </p:nvPicPr>
        <p:blipFill>
          <a:blip r:embed="rId4"/>
          <a:stretch/>
        </p:blipFill>
        <p:spPr bwMode="auto">
          <a:xfrm>
            <a:off x="8417144" y="2106067"/>
            <a:ext cx="3305463" cy="2309941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8" name="Rectángulo 7"/>
          <p:cNvSpPr/>
          <p:nvPr/>
        </p:nvSpPr>
        <p:spPr>
          <a:xfrm>
            <a:off x="1214448" y="4534881"/>
            <a:ext cx="1943161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Google NLP</a:t>
            </a:r>
          </a:p>
        </p:txBody>
      </p:sp>
      <p:sp>
        <p:nvSpPr>
          <p:cNvPr id="9" name="Rectángulo 8"/>
          <p:cNvSpPr/>
          <p:nvPr/>
        </p:nvSpPr>
        <p:spPr>
          <a:xfrm>
            <a:off x="5345635" y="4534881"/>
            <a:ext cx="1500732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ChatGPT</a:t>
            </a:r>
            <a:endParaRPr lang="es-ES" sz="24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8324141" y="4534881"/>
            <a:ext cx="3491469" cy="577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IBM Watson Discovery</a:t>
            </a:r>
          </a:p>
        </p:txBody>
      </p:sp>
    </p:spTree>
    <p:extLst>
      <p:ext uri="{BB962C8B-B14F-4D97-AF65-F5344CB8AC3E}">
        <p14:creationId xmlns:p14="http://schemas.microsoft.com/office/powerpoint/2010/main" val="589799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Modelos de reconocimiento de entidades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12</a:t>
            </a:fld>
            <a:endParaRPr lang="en-US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8968152"/>
              </p:ext>
            </p:extLst>
          </p:nvPr>
        </p:nvGraphicFramePr>
        <p:xfrm>
          <a:off x="283463" y="1745811"/>
          <a:ext cx="11622024" cy="35825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874008">
                  <a:extLst>
                    <a:ext uri="{9D8B030D-6E8A-4147-A177-3AD203B41FA5}">
                      <a16:colId xmlns:a16="http://schemas.microsoft.com/office/drawing/2014/main" val="1955582819"/>
                    </a:ext>
                  </a:extLst>
                </a:gridCol>
                <a:gridCol w="3874008">
                  <a:extLst>
                    <a:ext uri="{9D8B030D-6E8A-4147-A177-3AD203B41FA5}">
                      <a16:colId xmlns:a16="http://schemas.microsoft.com/office/drawing/2014/main" val="1916070728"/>
                    </a:ext>
                  </a:extLst>
                </a:gridCol>
                <a:gridCol w="3874008">
                  <a:extLst>
                    <a:ext uri="{9D8B030D-6E8A-4147-A177-3AD203B41FA5}">
                      <a16:colId xmlns:a16="http://schemas.microsoft.com/office/drawing/2014/main" val="721427461"/>
                    </a:ext>
                  </a:extLst>
                </a:gridCol>
              </a:tblGrid>
              <a:tr h="895640"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Modelo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Tama</a:t>
                      </a:r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ño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Precisión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336405"/>
                  </a:ext>
                </a:extLst>
              </a:tr>
              <a:tr h="895640"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Spacy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541 MB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90%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8883018"/>
                  </a:ext>
                </a:extLst>
              </a:tr>
              <a:tr h="895640">
                <a:tc>
                  <a:txBody>
                    <a:bodyPr/>
                    <a:lstStyle/>
                    <a:p>
                      <a:r>
                        <a:rPr lang="es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Bert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420 MB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89.86%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51723610"/>
                  </a:ext>
                </a:extLst>
              </a:tr>
              <a:tr h="895640">
                <a:tc>
                  <a:txBody>
                    <a:bodyPr/>
                    <a:lstStyle/>
                    <a:p>
                      <a:r>
                        <a:rPr lang="es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Flair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1.72 GB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86.65%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62763566"/>
                  </a:ext>
                </a:extLst>
              </a:tr>
            </a:tbl>
          </a:graphicData>
        </a:graphic>
      </p:graphicFrame>
      <p:sp>
        <p:nvSpPr>
          <p:cNvPr id="6" name="Rectángulo 5"/>
          <p:cNvSpPr/>
          <p:nvPr/>
        </p:nvSpPr>
        <p:spPr>
          <a:xfrm>
            <a:off x="283463" y="2647072"/>
            <a:ext cx="11622024" cy="896112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5342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Nueva entidad en el idioma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13</a:t>
            </a:fld>
            <a:endParaRPr lang="en-US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507" y="2484120"/>
            <a:ext cx="11835384" cy="1072896"/>
          </a:xfrm>
          <a:prstGeom prst="rect">
            <a:avLst/>
          </a:prstGeom>
        </p:spPr>
      </p:pic>
      <p:cxnSp>
        <p:nvCxnSpPr>
          <p:cNvPr id="6" name="Conector recto 5"/>
          <p:cNvCxnSpPr/>
          <p:nvPr/>
        </p:nvCxnSpPr>
        <p:spPr>
          <a:xfrm flipV="1">
            <a:off x="3392424" y="3145536"/>
            <a:ext cx="1133856" cy="9144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8796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Modelos generadores de oraciones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14</a:t>
            </a:fld>
            <a:endParaRPr lang="en-US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3318267"/>
              </p:ext>
            </p:extLst>
          </p:nvPr>
        </p:nvGraphicFramePr>
        <p:xfrm>
          <a:off x="488655" y="1621526"/>
          <a:ext cx="10996208" cy="39403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9052">
                  <a:extLst>
                    <a:ext uri="{9D8B030D-6E8A-4147-A177-3AD203B41FA5}">
                      <a16:colId xmlns:a16="http://schemas.microsoft.com/office/drawing/2014/main" val="3602825178"/>
                    </a:ext>
                  </a:extLst>
                </a:gridCol>
                <a:gridCol w="2749052">
                  <a:extLst>
                    <a:ext uri="{9D8B030D-6E8A-4147-A177-3AD203B41FA5}">
                      <a16:colId xmlns:a16="http://schemas.microsoft.com/office/drawing/2014/main" val="3793581196"/>
                    </a:ext>
                  </a:extLst>
                </a:gridCol>
                <a:gridCol w="2749052">
                  <a:extLst>
                    <a:ext uri="{9D8B030D-6E8A-4147-A177-3AD203B41FA5}">
                      <a16:colId xmlns:a16="http://schemas.microsoft.com/office/drawing/2014/main" val="1240377602"/>
                    </a:ext>
                  </a:extLst>
                </a:gridCol>
                <a:gridCol w="2749052">
                  <a:extLst>
                    <a:ext uri="{9D8B030D-6E8A-4147-A177-3AD203B41FA5}">
                      <a16:colId xmlns:a16="http://schemas.microsoft.com/office/drawing/2014/main" val="3380519242"/>
                    </a:ext>
                  </a:extLst>
                </a:gridCol>
              </a:tblGrid>
              <a:tr h="788077"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Modelo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Llama2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GPT-3.5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GPT-4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85741"/>
                  </a:ext>
                </a:extLst>
              </a:tr>
              <a:tr h="788077"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Parámetros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70 billones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154</a:t>
                      </a:r>
                      <a:r>
                        <a:rPr lang="es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– 175 billones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– 1.76</a:t>
                      </a:r>
                      <a:r>
                        <a:rPr lang="es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trillones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96520"/>
                  </a:ext>
                </a:extLst>
              </a:tr>
              <a:tr h="788077"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Precisión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2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68.9%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2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70%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2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86.4%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4264652"/>
                  </a:ext>
                </a:extLst>
              </a:tr>
              <a:tr h="788077"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Velocidad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2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Rápido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2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Lento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2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Lento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328906898"/>
                  </a:ext>
                </a:extLst>
              </a:tr>
              <a:tr h="788077"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Eficiencia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2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Más eficiente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240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Menos eficiente</a:t>
                      </a:r>
                      <a:endParaRPr lang="en-US" sz="240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2400" dirty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Menos eficiente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203549503"/>
                  </a:ext>
                </a:extLst>
              </a:tr>
            </a:tbl>
          </a:graphicData>
        </a:graphic>
      </p:graphicFrame>
      <p:sp>
        <p:nvSpPr>
          <p:cNvPr id="6" name="Rectángulo 5"/>
          <p:cNvSpPr/>
          <p:nvPr/>
        </p:nvSpPr>
        <p:spPr>
          <a:xfrm>
            <a:off x="3261847" y="1621526"/>
            <a:ext cx="2724912" cy="394038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073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Lenguajes, herramientas y tecnologías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15</a:t>
            </a:fld>
            <a:endParaRPr lang="en-US"/>
          </a:p>
        </p:txBody>
      </p:sp>
      <p:pic>
        <p:nvPicPr>
          <p:cNvPr id="30" name="Imagen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5044" y="1409820"/>
            <a:ext cx="976365" cy="881059"/>
          </a:xfrm>
          <a:prstGeom prst="rect">
            <a:avLst/>
          </a:prstGeom>
        </p:spPr>
      </p:pic>
      <p:sp>
        <p:nvSpPr>
          <p:cNvPr id="33" name="Rectángulo 32"/>
          <p:cNvSpPr/>
          <p:nvPr/>
        </p:nvSpPr>
        <p:spPr>
          <a:xfrm>
            <a:off x="372268" y="2539584"/>
            <a:ext cx="35505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US" sz="2400" dirty="0">
                <a:latin typeface="Arial" panose="020B0604020202020204" pitchFamily="34" charset="0"/>
                <a:ea typeface="Calibri" panose="020F0502020204030204" pitchFamily="34" charset="0"/>
              </a:rPr>
              <a:t>Visual Studio </a:t>
            </a:r>
            <a:r>
              <a:rPr lang="es-US" sz="2400" dirty="0" err="1">
                <a:latin typeface="Arial" panose="020B0604020202020204" pitchFamily="34" charset="0"/>
                <a:ea typeface="Calibri" panose="020F0502020204030204" pitchFamily="34" charset="0"/>
              </a:rPr>
              <a:t>Code</a:t>
            </a:r>
            <a:endParaRPr lang="es-US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s-US" sz="2400" dirty="0">
                <a:latin typeface="Arial" panose="020B0604020202020204" pitchFamily="34" charset="0"/>
              </a:rPr>
              <a:t>(versión </a:t>
            </a:r>
            <a:r>
              <a:rPr lang="es-US" sz="2400" dirty="0" smtClean="0">
                <a:latin typeface="Arial" panose="020B0604020202020204" pitchFamily="34" charset="0"/>
              </a:rPr>
              <a:t>1.82)</a:t>
            </a:r>
            <a:endParaRPr lang="es-ES" sz="2400" dirty="0"/>
          </a:p>
        </p:txBody>
      </p:sp>
      <p:sp>
        <p:nvSpPr>
          <p:cNvPr id="38" name="Rectángulo 37"/>
          <p:cNvSpPr/>
          <p:nvPr/>
        </p:nvSpPr>
        <p:spPr>
          <a:xfrm>
            <a:off x="859536" y="1133631"/>
            <a:ext cx="2532888" cy="1486123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1" name="Imagen 4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7096" y="4025706"/>
            <a:ext cx="1243584" cy="1243584"/>
          </a:xfrm>
          <a:prstGeom prst="rect">
            <a:avLst/>
          </a:prstGeom>
        </p:spPr>
      </p:pic>
      <p:pic>
        <p:nvPicPr>
          <p:cNvPr id="42" name="Imagen 4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6724" y="4267146"/>
            <a:ext cx="1162258" cy="1007933"/>
          </a:xfrm>
          <a:prstGeom prst="rect">
            <a:avLst/>
          </a:prstGeom>
        </p:spPr>
      </p:pic>
      <p:sp>
        <p:nvSpPr>
          <p:cNvPr id="45" name="Rectángulo 44"/>
          <p:cNvSpPr/>
          <p:nvPr/>
        </p:nvSpPr>
        <p:spPr>
          <a:xfrm>
            <a:off x="2511409" y="5631067"/>
            <a:ext cx="2532888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US" sz="2400" dirty="0" err="1" smtClean="0">
                <a:latin typeface="Arial" panose="020B0604020202020204" pitchFamily="34" charset="0"/>
                <a:ea typeface="Calibri" panose="020F0502020204030204" pitchFamily="34" charset="0"/>
              </a:rPr>
              <a:t>ReactJS</a:t>
            </a:r>
            <a:r>
              <a:rPr lang="es-US" sz="2400" dirty="0" smtClean="0">
                <a:latin typeface="Arial" panose="020B0604020202020204" pitchFamily="34" charset="0"/>
                <a:ea typeface="Calibri" panose="020F0502020204030204" pitchFamily="34" charset="0"/>
              </a:rPr>
              <a:t> v18</a:t>
            </a:r>
            <a:endParaRPr lang="es-ES" sz="2400" dirty="0"/>
          </a:p>
        </p:txBody>
      </p:sp>
      <p:sp>
        <p:nvSpPr>
          <p:cNvPr id="46" name="Rectángulo 45"/>
          <p:cNvSpPr/>
          <p:nvPr/>
        </p:nvSpPr>
        <p:spPr>
          <a:xfrm>
            <a:off x="6887152" y="5628997"/>
            <a:ext cx="3636962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US" sz="2400" dirty="0" smtClean="0">
                <a:latin typeface="Arial" panose="020B0604020202020204" pitchFamily="34" charset="0"/>
                <a:ea typeface="Calibri" panose="020F0502020204030204" pitchFamily="34" charset="0"/>
              </a:rPr>
              <a:t>Material UI versión 5.15.15</a:t>
            </a:r>
            <a:endParaRPr lang="es-ES" sz="2400" dirty="0"/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8656" y="942125"/>
            <a:ext cx="1638496" cy="1482422"/>
          </a:xfrm>
          <a:prstGeom prst="rect">
            <a:avLst/>
          </a:prstGeom>
        </p:spPr>
      </p:pic>
      <p:pic>
        <p:nvPicPr>
          <p:cNvPr id="54" name="Imagen 5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02573" y="1242525"/>
            <a:ext cx="1326894" cy="1268334"/>
          </a:xfrm>
          <a:prstGeom prst="rect">
            <a:avLst/>
          </a:prstGeom>
        </p:spPr>
      </p:pic>
      <p:sp>
        <p:nvSpPr>
          <p:cNvPr id="57" name="Rectángulo 56"/>
          <p:cNvSpPr/>
          <p:nvPr/>
        </p:nvSpPr>
        <p:spPr>
          <a:xfrm>
            <a:off x="4829556" y="1133631"/>
            <a:ext cx="2532888" cy="1486123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ángulo 57"/>
          <p:cNvSpPr/>
          <p:nvPr/>
        </p:nvSpPr>
        <p:spPr>
          <a:xfrm>
            <a:off x="8799576" y="1133631"/>
            <a:ext cx="2532888" cy="1486123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ángulo 59"/>
          <p:cNvSpPr/>
          <p:nvPr/>
        </p:nvSpPr>
        <p:spPr>
          <a:xfrm>
            <a:off x="2511409" y="4028052"/>
            <a:ext cx="2532888" cy="1486123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ángulo 60"/>
          <p:cNvSpPr/>
          <p:nvPr/>
        </p:nvSpPr>
        <p:spPr>
          <a:xfrm>
            <a:off x="7362444" y="4028052"/>
            <a:ext cx="2532888" cy="1486123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ángulo 61"/>
          <p:cNvSpPr/>
          <p:nvPr/>
        </p:nvSpPr>
        <p:spPr>
          <a:xfrm>
            <a:off x="4292650" y="2539584"/>
            <a:ext cx="35505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US" sz="2400" dirty="0" err="1" smtClean="0">
                <a:latin typeface="Arial" panose="020B0604020202020204" pitchFamily="34" charset="0"/>
                <a:ea typeface="Calibri" panose="020F0502020204030204" pitchFamily="34" charset="0"/>
              </a:rPr>
              <a:t>Ollama</a:t>
            </a:r>
            <a:endParaRPr lang="es-US" sz="2400" dirty="0">
              <a:latin typeface="Arial" panose="020B0604020202020204" pitchFamily="34" charset="0"/>
              <a:ea typeface="Calibri" panose="020F050202020403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es-US" sz="2400" dirty="0">
                <a:latin typeface="Arial" panose="020B0604020202020204" pitchFamily="34" charset="0"/>
              </a:rPr>
              <a:t>(versión </a:t>
            </a:r>
            <a:r>
              <a:rPr lang="es-US" sz="2400" dirty="0" smtClean="0">
                <a:latin typeface="Arial" panose="020B0604020202020204" pitchFamily="34" charset="0"/>
              </a:rPr>
              <a:t>0.1.29)</a:t>
            </a:r>
            <a:endParaRPr lang="es-ES" sz="2400" dirty="0"/>
          </a:p>
        </p:txBody>
      </p:sp>
      <p:sp>
        <p:nvSpPr>
          <p:cNvPr id="63" name="Rectángulo 62"/>
          <p:cNvSpPr/>
          <p:nvPr/>
        </p:nvSpPr>
        <p:spPr>
          <a:xfrm>
            <a:off x="8380063" y="2539583"/>
            <a:ext cx="3550507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US" sz="2400" dirty="0" err="1" smtClean="0">
                <a:latin typeface="Arial" panose="020B0604020202020204" pitchFamily="34" charset="0"/>
                <a:ea typeface="Calibri" panose="020F0502020204030204" pitchFamily="34" charset="0"/>
              </a:rPr>
              <a:t>Git</a:t>
            </a:r>
            <a:r>
              <a:rPr lang="es-US" sz="2400" dirty="0" smtClean="0">
                <a:latin typeface="Arial" panose="020B0604020202020204" pitchFamily="34" charset="0"/>
                <a:ea typeface="Calibri" panose="020F0502020204030204" pitchFamily="34" charset="0"/>
              </a:rPr>
              <a:t> (versión 2.6.3)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742578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Lenguajes, herramientas y tecnologías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16</a:t>
            </a:fld>
            <a:endParaRPr lang="en-US"/>
          </a:p>
        </p:txBody>
      </p:sp>
      <p:sp>
        <p:nvSpPr>
          <p:cNvPr id="33" name="Rectángulo 32"/>
          <p:cNvSpPr/>
          <p:nvPr/>
        </p:nvSpPr>
        <p:spPr>
          <a:xfrm>
            <a:off x="372268" y="2539584"/>
            <a:ext cx="355050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US" sz="2400" dirty="0" smtClean="0">
                <a:latin typeface="Arial" panose="020B0604020202020204" pitchFamily="34" charset="0"/>
                <a:ea typeface="Calibri" panose="020F0502020204030204" pitchFamily="34" charset="0"/>
              </a:rPr>
              <a:t>Elasticsearch </a:t>
            </a:r>
          </a:p>
          <a:p>
            <a:pPr algn="ctr">
              <a:lnSpc>
                <a:spcPct val="150000"/>
              </a:lnSpc>
            </a:pPr>
            <a:r>
              <a:rPr lang="es-US" sz="2400" dirty="0" smtClean="0">
                <a:latin typeface="Arial" panose="020B0604020202020204" pitchFamily="34" charset="0"/>
              </a:rPr>
              <a:t>(versión 8.3.3)</a:t>
            </a:r>
            <a:endParaRPr lang="es-ES" sz="2400" dirty="0"/>
          </a:p>
        </p:txBody>
      </p:sp>
      <p:sp>
        <p:nvSpPr>
          <p:cNvPr id="38" name="Rectángulo 37"/>
          <p:cNvSpPr/>
          <p:nvPr/>
        </p:nvSpPr>
        <p:spPr>
          <a:xfrm>
            <a:off x="859536" y="1133631"/>
            <a:ext cx="2532888" cy="1486123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ángulo 56"/>
          <p:cNvSpPr/>
          <p:nvPr/>
        </p:nvSpPr>
        <p:spPr>
          <a:xfrm>
            <a:off x="4829556" y="1133631"/>
            <a:ext cx="2532888" cy="1486123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ángulo 57"/>
          <p:cNvSpPr/>
          <p:nvPr/>
        </p:nvSpPr>
        <p:spPr>
          <a:xfrm>
            <a:off x="8799576" y="1133631"/>
            <a:ext cx="2532888" cy="1486123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ángulo 58"/>
          <p:cNvSpPr/>
          <p:nvPr/>
        </p:nvSpPr>
        <p:spPr>
          <a:xfrm>
            <a:off x="2656331" y="4031744"/>
            <a:ext cx="2532888" cy="1486123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ángulo 59"/>
          <p:cNvSpPr/>
          <p:nvPr/>
        </p:nvSpPr>
        <p:spPr>
          <a:xfrm>
            <a:off x="6832092" y="4000622"/>
            <a:ext cx="2532888" cy="1486123"/>
          </a:xfrm>
          <a:prstGeom prst="rect">
            <a:avLst/>
          </a:prstGeom>
          <a:noFill/>
          <a:ln w="28575" cap="flat" cmpd="sng" algn="ctr">
            <a:solidFill>
              <a:schemeClr val="bg2">
                <a:lumMod val="1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Imagen 2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3109" y="1408795"/>
            <a:ext cx="944682" cy="944682"/>
          </a:xfrm>
          <a:prstGeom prst="rect">
            <a:avLst/>
          </a:prstGeom>
        </p:spPr>
      </p:pic>
      <p:pic>
        <p:nvPicPr>
          <p:cNvPr id="23" name="Imagen 2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48139" y="1408795"/>
            <a:ext cx="860263" cy="944682"/>
          </a:xfrm>
          <a:prstGeom prst="rect">
            <a:avLst/>
          </a:prstGeom>
        </p:spPr>
      </p:pic>
      <p:pic>
        <p:nvPicPr>
          <p:cNvPr id="24" name="Imagen 2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39400" y="1408795"/>
            <a:ext cx="1623671" cy="817842"/>
          </a:xfrm>
          <a:prstGeom prst="rect">
            <a:avLst/>
          </a:prstGeom>
        </p:spPr>
      </p:pic>
      <p:pic>
        <p:nvPicPr>
          <p:cNvPr id="25" name="Imagen 2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102" y="4141258"/>
            <a:ext cx="1254286" cy="1254286"/>
          </a:xfrm>
          <a:prstGeom prst="rect">
            <a:avLst/>
          </a:prstGeom>
        </p:spPr>
      </p:pic>
      <p:pic>
        <p:nvPicPr>
          <p:cNvPr id="26" name="Imagen 25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08448" y="4503658"/>
            <a:ext cx="1380175" cy="491871"/>
          </a:xfrm>
          <a:prstGeom prst="rect">
            <a:avLst/>
          </a:prstGeom>
        </p:spPr>
      </p:pic>
      <p:sp>
        <p:nvSpPr>
          <p:cNvPr id="27" name="Rectángulo 26"/>
          <p:cNvSpPr/>
          <p:nvPr/>
        </p:nvSpPr>
        <p:spPr>
          <a:xfrm>
            <a:off x="2680715" y="5567494"/>
            <a:ext cx="2484120" cy="1140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US" sz="2400" dirty="0" smtClean="0">
                <a:latin typeface="Arial" panose="020B0604020202020204" pitchFamily="34" charset="0"/>
                <a:ea typeface="Calibri" panose="020F0502020204030204" pitchFamily="34" charset="0"/>
              </a:rPr>
              <a:t>Llama2 7Billones</a:t>
            </a:r>
            <a:endParaRPr lang="es-ES" sz="2400" dirty="0"/>
          </a:p>
        </p:txBody>
      </p:sp>
      <p:sp>
        <p:nvSpPr>
          <p:cNvPr id="28" name="Rectángulo 27"/>
          <p:cNvSpPr/>
          <p:nvPr/>
        </p:nvSpPr>
        <p:spPr>
          <a:xfrm>
            <a:off x="6832092" y="5561139"/>
            <a:ext cx="2532888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US" sz="2400" dirty="0" smtClean="0">
                <a:latin typeface="Arial" panose="020B0604020202020204" pitchFamily="34" charset="0"/>
                <a:ea typeface="Calibri" panose="020F0502020204030204" pitchFamily="34" charset="0"/>
              </a:rPr>
              <a:t>Spacy </a:t>
            </a:r>
          </a:p>
          <a:p>
            <a:pPr algn="ctr">
              <a:lnSpc>
                <a:spcPct val="150000"/>
              </a:lnSpc>
            </a:pPr>
            <a:r>
              <a:rPr lang="es-US" sz="2400" dirty="0" smtClean="0">
                <a:latin typeface="Arial" panose="020B0604020202020204" pitchFamily="34" charset="0"/>
                <a:ea typeface="Calibri" panose="020F0502020204030204" pitchFamily="34" charset="0"/>
              </a:rPr>
              <a:t>(versión 3.6.1)</a:t>
            </a:r>
            <a:endParaRPr lang="es-ES" sz="2400" dirty="0"/>
          </a:p>
        </p:txBody>
      </p:sp>
      <p:sp>
        <p:nvSpPr>
          <p:cNvPr id="29" name="Rectángulo 28"/>
          <p:cNvSpPr/>
          <p:nvPr/>
        </p:nvSpPr>
        <p:spPr>
          <a:xfrm>
            <a:off x="4924328" y="2569399"/>
            <a:ext cx="2484120" cy="1140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US" sz="2400" dirty="0" smtClean="0">
                <a:latin typeface="Arial" panose="020B0604020202020204" pitchFamily="34" charset="0"/>
                <a:ea typeface="Calibri" panose="020F0502020204030204" pitchFamily="34" charset="0"/>
              </a:rPr>
              <a:t>Python   </a:t>
            </a:r>
          </a:p>
          <a:p>
            <a:pPr algn="ctr">
              <a:lnSpc>
                <a:spcPct val="150000"/>
              </a:lnSpc>
            </a:pPr>
            <a:r>
              <a:rPr lang="es-US" sz="2400" dirty="0" smtClean="0">
                <a:latin typeface="Arial" panose="020B0604020202020204" pitchFamily="34" charset="0"/>
                <a:ea typeface="Calibri" panose="020F0502020204030204" pitchFamily="34" charset="0"/>
              </a:rPr>
              <a:t>(versión </a:t>
            </a:r>
            <a:r>
              <a:rPr lang="es-US" sz="2400" dirty="0">
                <a:latin typeface="Arial" panose="020B0604020202020204" pitchFamily="34" charset="0"/>
                <a:ea typeface="Calibri" panose="020F0502020204030204" pitchFamily="34" charset="0"/>
              </a:rPr>
              <a:t> 3.10.8 </a:t>
            </a:r>
            <a:r>
              <a:rPr lang="es-US" sz="2400" dirty="0" smtClean="0">
                <a:latin typeface="Arial" panose="020B0604020202020204" pitchFamily="34" charset="0"/>
                <a:ea typeface="Calibri" panose="020F0502020204030204" pitchFamily="34" charset="0"/>
              </a:rPr>
              <a:t>)</a:t>
            </a:r>
            <a:endParaRPr lang="es-ES" sz="2400" dirty="0"/>
          </a:p>
        </p:txBody>
      </p:sp>
      <p:sp>
        <p:nvSpPr>
          <p:cNvPr id="32" name="Rectángulo 31"/>
          <p:cNvSpPr/>
          <p:nvPr/>
        </p:nvSpPr>
        <p:spPr>
          <a:xfrm>
            <a:off x="8869680" y="2572828"/>
            <a:ext cx="2484120" cy="11406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US" sz="2400" dirty="0" err="1" smtClean="0">
                <a:latin typeface="Arial" panose="020B0604020202020204" pitchFamily="34" charset="0"/>
                <a:ea typeface="Calibri" panose="020F0502020204030204" pitchFamily="34" charset="0"/>
              </a:rPr>
              <a:t>FastAPI</a:t>
            </a:r>
            <a:r>
              <a:rPr lang="es-US" sz="2400" dirty="0" smtClean="0">
                <a:latin typeface="Arial" panose="020B0604020202020204" pitchFamily="34" charset="0"/>
                <a:ea typeface="Calibri" panose="020F0502020204030204" pitchFamily="34" charset="0"/>
              </a:rPr>
              <a:t> v0.100.1</a:t>
            </a:r>
            <a:endParaRPr lang="es-ES" sz="2400" dirty="0"/>
          </a:p>
        </p:txBody>
      </p:sp>
    </p:spTree>
    <p:extLst>
      <p:ext uri="{BB962C8B-B14F-4D97-AF65-F5344CB8AC3E}">
        <p14:creationId xmlns:p14="http://schemas.microsoft.com/office/powerpoint/2010/main" val="235991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Metodología XP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17</a:t>
            </a:fld>
            <a:endParaRPr lang="en-US"/>
          </a:p>
        </p:txBody>
      </p:sp>
      <p:sp>
        <p:nvSpPr>
          <p:cNvPr id="5" name="Rectángulo 4"/>
          <p:cNvSpPr/>
          <p:nvPr/>
        </p:nvSpPr>
        <p:spPr>
          <a:xfrm>
            <a:off x="4106129" y="2150244"/>
            <a:ext cx="2081019" cy="5778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Planificación</a:t>
            </a:r>
          </a:p>
        </p:txBody>
      </p:sp>
      <p:sp>
        <p:nvSpPr>
          <p:cNvPr id="6" name="Rectángulo 5"/>
          <p:cNvSpPr/>
          <p:nvPr/>
        </p:nvSpPr>
        <p:spPr>
          <a:xfrm>
            <a:off x="9459691" y="2125392"/>
            <a:ext cx="1210589" cy="5778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Diseño</a:t>
            </a:r>
          </a:p>
        </p:txBody>
      </p:sp>
      <p:sp>
        <p:nvSpPr>
          <p:cNvPr id="7" name="Rectángulo 6"/>
          <p:cNvSpPr/>
          <p:nvPr/>
        </p:nvSpPr>
        <p:spPr>
          <a:xfrm>
            <a:off x="9050123" y="4716192"/>
            <a:ext cx="2029723" cy="5778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Codificación</a:t>
            </a:r>
          </a:p>
        </p:txBody>
      </p:sp>
      <p:sp>
        <p:nvSpPr>
          <p:cNvPr id="8" name="Rectángulo 7"/>
          <p:cNvSpPr/>
          <p:nvPr/>
        </p:nvSpPr>
        <p:spPr>
          <a:xfrm>
            <a:off x="4446768" y="4716192"/>
            <a:ext cx="1399743" cy="5778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Pruebas</a:t>
            </a:r>
          </a:p>
        </p:txBody>
      </p:sp>
      <p:sp>
        <p:nvSpPr>
          <p:cNvPr id="9" name="Rectángulo 8"/>
          <p:cNvSpPr/>
          <p:nvPr/>
        </p:nvSpPr>
        <p:spPr>
          <a:xfrm>
            <a:off x="972858" y="4714080"/>
            <a:ext cx="2064989" cy="577850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Lanzamiento</a:t>
            </a:r>
          </a:p>
        </p:txBody>
      </p:sp>
      <p:sp>
        <p:nvSpPr>
          <p:cNvPr id="10" name="Flecha derecha 9"/>
          <p:cNvSpPr/>
          <p:nvPr/>
        </p:nvSpPr>
        <p:spPr>
          <a:xfrm>
            <a:off x="6370404" y="2214564"/>
            <a:ext cx="2840211" cy="460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lecha derecha 10"/>
          <p:cNvSpPr/>
          <p:nvPr/>
        </p:nvSpPr>
        <p:spPr>
          <a:xfrm rot="5400000">
            <a:off x="9268204" y="3465378"/>
            <a:ext cx="1593560" cy="460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lecha derecha 11"/>
          <p:cNvSpPr/>
          <p:nvPr/>
        </p:nvSpPr>
        <p:spPr>
          <a:xfrm rot="16200000">
            <a:off x="4347827" y="3467409"/>
            <a:ext cx="1597623" cy="460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echa derecha 12"/>
          <p:cNvSpPr/>
          <p:nvPr/>
        </p:nvSpPr>
        <p:spPr>
          <a:xfrm rot="10800000">
            <a:off x="6047591" y="4778400"/>
            <a:ext cx="2840211" cy="460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lecha derecha 13"/>
          <p:cNvSpPr/>
          <p:nvPr/>
        </p:nvSpPr>
        <p:spPr>
          <a:xfrm rot="10800000">
            <a:off x="3075572" y="4778401"/>
            <a:ext cx="1298910" cy="4604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ángulo 14"/>
          <p:cNvSpPr/>
          <p:nvPr/>
        </p:nvSpPr>
        <p:spPr>
          <a:xfrm>
            <a:off x="408432" y="1135126"/>
            <a:ext cx="11375136" cy="5221224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5"/>
          <p:cNvSpPr/>
          <p:nvPr/>
        </p:nvSpPr>
        <p:spPr>
          <a:xfrm>
            <a:off x="9954951" y="5357960"/>
            <a:ext cx="494721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US" sz="2400" b="1" dirty="0" smtClean="0">
                <a:latin typeface="Arial" panose="020B0604020202020204" pitchFamily="34" charset="0"/>
                <a:ea typeface="Calibri" panose="020F0502020204030204" pitchFamily="34" charset="0"/>
              </a:rPr>
              <a:t>3</a:t>
            </a:r>
            <a:endParaRPr lang="es-ES" sz="2400" b="1" dirty="0"/>
          </a:p>
        </p:txBody>
      </p:sp>
      <p:sp>
        <p:nvSpPr>
          <p:cNvPr id="17" name="Rectángulo 16"/>
          <p:cNvSpPr/>
          <p:nvPr/>
        </p:nvSpPr>
        <p:spPr>
          <a:xfrm>
            <a:off x="9834768" y="1555051"/>
            <a:ext cx="494721" cy="589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US" sz="2400" b="1" dirty="0">
                <a:latin typeface="Arial" panose="020B0604020202020204" pitchFamily="34" charset="0"/>
              </a:rPr>
              <a:t>2</a:t>
            </a:r>
            <a:endParaRPr lang="es-ES" sz="2400" b="1" dirty="0"/>
          </a:p>
        </p:txBody>
      </p:sp>
      <p:sp>
        <p:nvSpPr>
          <p:cNvPr id="18" name="Rectángulo 17"/>
          <p:cNvSpPr/>
          <p:nvPr/>
        </p:nvSpPr>
        <p:spPr>
          <a:xfrm>
            <a:off x="4874240" y="1600479"/>
            <a:ext cx="49472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US" sz="2400" b="1" dirty="0" smtClean="0">
                <a:latin typeface="Arial" panose="020B0604020202020204" pitchFamily="34" charset="0"/>
                <a:ea typeface="Calibri" panose="020F0502020204030204" pitchFamily="34" charset="0"/>
              </a:rPr>
              <a:t>1</a:t>
            </a:r>
            <a:endParaRPr lang="es-ES" sz="2400" b="1" dirty="0"/>
          </a:p>
        </p:txBody>
      </p:sp>
      <p:sp>
        <p:nvSpPr>
          <p:cNvPr id="19" name="Rectángulo 18"/>
          <p:cNvSpPr/>
          <p:nvPr/>
        </p:nvSpPr>
        <p:spPr>
          <a:xfrm>
            <a:off x="4899277" y="5357959"/>
            <a:ext cx="494721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US" sz="2400" b="1" dirty="0" smtClean="0">
                <a:latin typeface="Arial" panose="020B0604020202020204" pitchFamily="34" charset="0"/>
                <a:ea typeface="Calibri" panose="020F0502020204030204" pitchFamily="34" charset="0"/>
              </a:rPr>
              <a:t>4</a:t>
            </a:r>
            <a:endParaRPr lang="es-ES" sz="2400" b="1" dirty="0"/>
          </a:p>
        </p:txBody>
      </p:sp>
      <p:sp>
        <p:nvSpPr>
          <p:cNvPr id="20" name="Rectángulo 19"/>
          <p:cNvSpPr/>
          <p:nvPr/>
        </p:nvSpPr>
        <p:spPr>
          <a:xfrm>
            <a:off x="1757991" y="5357959"/>
            <a:ext cx="494721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US" sz="2400" b="1" dirty="0" smtClean="0">
                <a:latin typeface="Arial" panose="020B0604020202020204" pitchFamily="34" charset="0"/>
                <a:ea typeface="Calibri" panose="020F0502020204030204" pitchFamily="34" charset="0"/>
              </a:rPr>
              <a:t>5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3608804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Historias de usuarios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18</a:t>
            </a:fld>
            <a:endParaRPr lang="en-US"/>
          </a:p>
        </p:txBody>
      </p:sp>
      <p:sp>
        <p:nvSpPr>
          <p:cNvPr id="5" name="Rectángulo 4"/>
          <p:cNvSpPr/>
          <p:nvPr/>
        </p:nvSpPr>
        <p:spPr>
          <a:xfrm>
            <a:off x="424648" y="1217920"/>
            <a:ext cx="11105935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US" sz="24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s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Autenticar </a:t>
            </a:r>
            <a:r>
              <a:rPr lang="es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usuario en el sistema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	Iniciar </a:t>
            </a:r>
            <a:r>
              <a:rPr lang="es-US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sistema con datos de prueba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	</a:t>
            </a:r>
            <a:r>
              <a:rPr lang="es-ES_tradnl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Reconocer </a:t>
            </a:r>
            <a:r>
              <a:rPr lang="es-ES_tradnl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entidades nombradas en los índices de Elasticsearch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	</a:t>
            </a:r>
            <a:r>
              <a:rPr lang="es-ES_tradnl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Reentrenar </a:t>
            </a:r>
            <a:r>
              <a:rPr lang="es-ES_tradnl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modelo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	</a:t>
            </a:r>
            <a:r>
              <a:rPr lang="es-ES_tradnl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Gestionar usuarios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_tradnl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	Soporte </a:t>
            </a:r>
            <a:r>
              <a:rPr lang="es-ES_tradnl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en español e </a:t>
            </a:r>
            <a:r>
              <a:rPr lang="es-ES_tradnl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inglés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ES_tradnl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	Reentrenar </a:t>
            </a:r>
            <a:r>
              <a:rPr lang="es-ES_tradnl" sz="24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por especialista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7800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Requisitos del sistema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19</a:t>
            </a:fld>
            <a:endParaRPr lang="en-US"/>
          </a:p>
        </p:txBody>
      </p:sp>
      <p:sp>
        <p:nvSpPr>
          <p:cNvPr id="5" name="Rectángulo 4"/>
          <p:cNvSpPr/>
          <p:nvPr/>
        </p:nvSpPr>
        <p:spPr>
          <a:xfrm>
            <a:off x="406360" y="1283395"/>
            <a:ext cx="11105935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US" sz="24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	</a:t>
            </a:r>
            <a:r>
              <a:rPr lang="en-US" sz="24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Procesador</a:t>
            </a:r>
            <a:r>
              <a:rPr 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Intel Core i5 12ma </a:t>
            </a:r>
            <a:r>
              <a:rPr lang="en-US" sz="24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generación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	</a:t>
            </a:r>
            <a:r>
              <a:rPr 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RAM: 16GB DDR4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</a:pPr>
            <a:r>
              <a:rPr lang="es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 	</a:t>
            </a:r>
            <a:r>
              <a:rPr lang="es-ES_tradnl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Almacenamiento: </a:t>
            </a:r>
            <a:r>
              <a:rPr lang="en-U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15 GB 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R="0" lv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</a:pP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27736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Introducción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2</a:t>
            </a:fld>
            <a:endParaRPr lang="en-US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85" y="4564956"/>
            <a:ext cx="993989" cy="102637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75744" y="4564955"/>
            <a:ext cx="1015325" cy="10153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n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45485" y="1658826"/>
            <a:ext cx="914741" cy="97539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1" name="Imagen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834" y="1658826"/>
            <a:ext cx="939665" cy="9396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n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83609" y="1658825"/>
            <a:ext cx="977380" cy="97539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Rectángulo 13"/>
          <p:cNvSpPr/>
          <p:nvPr/>
        </p:nvSpPr>
        <p:spPr>
          <a:xfrm>
            <a:off x="4068431" y="2578658"/>
            <a:ext cx="3847528" cy="9586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Reconocimiento de Entidades</a:t>
            </a:r>
          </a:p>
          <a:p>
            <a:pPr algn="ctr">
              <a:lnSpc>
                <a:spcPct val="150000"/>
              </a:lnSpc>
            </a:pP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Nombradas</a:t>
            </a:r>
            <a:endParaRPr lang="es-E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5" name="Conector recto de flecha 14"/>
          <p:cNvCxnSpPr/>
          <p:nvPr/>
        </p:nvCxnSpPr>
        <p:spPr>
          <a:xfrm flipH="1">
            <a:off x="2715768" y="2209872"/>
            <a:ext cx="2532888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ector recto de flecha 15"/>
          <p:cNvCxnSpPr/>
          <p:nvPr/>
        </p:nvCxnSpPr>
        <p:spPr>
          <a:xfrm flipH="1">
            <a:off x="3464346" y="3486984"/>
            <a:ext cx="1452078" cy="115126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recto de flecha 16"/>
          <p:cNvCxnSpPr/>
          <p:nvPr/>
        </p:nvCxnSpPr>
        <p:spPr>
          <a:xfrm>
            <a:off x="6489190" y="2209872"/>
            <a:ext cx="2773682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cto de flecha 17"/>
          <p:cNvCxnSpPr/>
          <p:nvPr/>
        </p:nvCxnSpPr>
        <p:spPr>
          <a:xfrm>
            <a:off x="5905730" y="3605032"/>
            <a:ext cx="19582" cy="65593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cto de flecha 18"/>
          <p:cNvCxnSpPr/>
          <p:nvPr/>
        </p:nvCxnSpPr>
        <p:spPr>
          <a:xfrm>
            <a:off x="7274052" y="3450408"/>
            <a:ext cx="1074420" cy="98926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ángulo 19"/>
          <p:cNvSpPr/>
          <p:nvPr/>
        </p:nvSpPr>
        <p:spPr>
          <a:xfrm>
            <a:off x="1097226" y="2573709"/>
            <a:ext cx="2093843" cy="496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Organizaciones</a:t>
            </a:r>
          </a:p>
        </p:txBody>
      </p:sp>
      <p:sp>
        <p:nvSpPr>
          <p:cNvPr id="21" name="Rectángulo 20"/>
          <p:cNvSpPr/>
          <p:nvPr/>
        </p:nvSpPr>
        <p:spPr>
          <a:xfrm>
            <a:off x="2128290" y="5586991"/>
            <a:ext cx="1069525" cy="496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Fechas</a:t>
            </a:r>
          </a:p>
        </p:txBody>
      </p:sp>
      <p:sp>
        <p:nvSpPr>
          <p:cNvPr id="22" name="Rectángulo 21"/>
          <p:cNvSpPr/>
          <p:nvPr/>
        </p:nvSpPr>
        <p:spPr>
          <a:xfrm>
            <a:off x="5276418" y="5580280"/>
            <a:ext cx="1340432" cy="496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Personas</a:t>
            </a:r>
          </a:p>
        </p:txBody>
      </p:sp>
      <p:sp>
        <p:nvSpPr>
          <p:cNvPr id="23" name="Rectángulo 22"/>
          <p:cNvSpPr/>
          <p:nvPr/>
        </p:nvSpPr>
        <p:spPr>
          <a:xfrm>
            <a:off x="8133888" y="5586991"/>
            <a:ext cx="1694696" cy="496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Misceláneas</a:t>
            </a:r>
          </a:p>
        </p:txBody>
      </p:sp>
      <p:sp>
        <p:nvSpPr>
          <p:cNvPr id="24" name="Rectángulo 23"/>
          <p:cNvSpPr/>
          <p:nvPr/>
        </p:nvSpPr>
        <p:spPr>
          <a:xfrm>
            <a:off x="8824142" y="2578658"/>
            <a:ext cx="2008884" cy="496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Localizaciones</a:t>
            </a:r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6863" y="4671535"/>
            <a:ext cx="908745" cy="9087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81920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Diagrama de flujo del sistema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20</a:t>
            </a:fld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639" y="827088"/>
            <a:ext cx="8647377" cy="5655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446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Índices de Elasticsearch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21</a:t>
            </a:fld>
            <a:endParaRPr lang="en-US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9148307"/>
              </p:ext>
            </p:extLst>
          </p:nvPr>
        </p:nvGraphicFramePr>
        <p:xfrm>
          <a:off x="521716" y="1004622"/>
          <a:ext cx="2219962" cy="268512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19962">
                  <a:extLst>
                    <a:ext uri="{9D8B030D-6E8A-4147-A177-3AD203B41FA5}">
                      <a16:colId xmlns:a16="http://schemas.microsoft.com/office/drawing/2014/main" val="1311998485"/>
                    </a:ext>
                  </a:extLst>
                </a:gridCol>
              </a:tblGrid>
              <a:tr h="671282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Datos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60291363"/>
                  </a:ext>
                </a:extLst>
              </a:tr>
              <a:tr h="671282">
                <a:tc>
                  <a:txBody>
                    <a:bodyPr/>
                    <a:lstStyle/>
                    <a:p>
                      <a:r>
                        <a:rPr lang="es-ES" sz="2400" dirty="0" err="1" smtClean="0"/>
                        <a:t>id_datos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95858522"/>
                  </a:ext>
                </a:extLst>
              </a:tr>
              <a:tr h="671282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texto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04489066"/>
                  </a:ext>
                </a:extLst>
              </a:tr>
              <a:tr h="671282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entidades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04550943"/>
                  </a:ext>
                </a:extLst>
              </a:tr>
            </a:tbl>
          </a:graphicData>
        </a:graphic>
      </p:graphicFrame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037950"/>
              </p:ext>
            </p:extLst>
          </p:nvPr>
        </p:nvGraphicFramePr>
        <p:xfrm>
          <a:off x="2741678" y="4233406"/>
          <a:ext cx="2229104" cy="2286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29104">
                  <a:extLst>
                    <a:ext uri="{9D8B030D-6E8A-4147-A177-3AD203B41FA5}">
                      <a16:colId xmlns:a16="http://schemas.microsoft.com/office/drawing/2014/main" val="12044464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Usuario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33990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 err="1" smtClean="0"/>
                        <a:t>id_usuario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7883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nombre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272358"/>
                  </a:ext>
                </a:extLst>
              </a:tr>
              <a:tr h="344086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contraseña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442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 smtClean="0"/>
                        <a:t>rol</a:t>
                      </a:r>
                      <a:endParaRPr lang="en-US" sz="2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982448"/>
                  </a:ext>
                </a:extLst>
              </a:tr>
            </a:tbl>
          </a:graphicData>
        </a:graphic>
      </p:graphicFrame>
      <p:graphicFrame>
        <p:nvGraphicFramePr>
          <p:cNvPr id="7" name="Tab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31605788"/>
              </p:ext>
            </p:extLst>
          </p:nvPr>
        </p:nvGraphicFramePr>
        <p:xfrm>
          <a:off x="5043422" y="975586"/>
          <a:ext cx="2439417" cy="2743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39417">
                  <a:extLst>
                    <a:ext uri="{9D8B030D-6E8A-4147-A177-3AD203B41FA5}">
                      <a16:colId xmlns:a16="http://schemas.microsoft.com/office/drawing/2014/main" val="367048932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Modelo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07301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id_modelo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487080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precisión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996334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exhaustividad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27079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puntuación f1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86677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exactitud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70831891"/>
                  </a:ext>
                </a:extLst>
              </a:tr>
            </a:tbl>
          </a:graphicData>
        </a:graphic>
      </p:graphicFrame>
      <p:graphicFrame>
        <p:nvGraphicFramePr>
          <p:cNvPr id="8" name="Tabla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92754563"/>
              </p:ext>
            </p:extLst>
          </p:nvPr>
        </p:nvGraphicFramePr>
        <p:xfrm>
          <a:off x="8085328" y="3718786"/>
          <a:ext cx="2429257" cy="2904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29257">
                  <a:extLst>
                    <a:ext uri="{9D8B030D-6E8A-4147-A177-3AD203B41FA5}">
                      <a16:colId xmlns:a16="http://schemas.microsoft.com/office/drawing/2014/main" val="1204446457"/>
                    </a:ext>
                  </a:extLst>
                </a:gridCol>
              </a:tblGrid>
              <a:tr h="580920"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Trazas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2339908"/>
                  </a:ext>
                </a:extLst>
              </a:tr>
              <a:tr h="580920">
                <a:tc>
                  <a:txBody>
                    <a:bodyPr/>
                    <a:lstStyle/>
                    <a:p>
                      <a:r>
                        <a:rPr lang="es-E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id_trazas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6788316"/>
                  </a:ext>
                </a:extLst>
              </a:tr>
              <a:tr h="580920"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tema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09272358"/>
                  </a:ext>
                </a:extLst>
              </a:tr>
              <a:tr h="580920"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fecha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83044226"/>
                  </a:ext>
                </a:extLst>
              </a:tr>
              <a:tr h="580920">
                <a:tc>
                  <a:txBody>
                    <a:bodyPr/>
                    <a:lstStyle/>
                    <a:p>
                      <a:r>
                        <a:rPr lang="es-E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id_usuario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49824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45040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Sistema para la generación de datos etiquetados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22</a:t>
            </a:fld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1060704" y="1106422"/>
            <a:ext cx="9537192" cy="5120642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0662" y="1366455"/>
            <a:ext cx="8677275" cy="4600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81761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Ejemplo de un dato etiquetado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23</a:t>
            </a:fld>
            <a:endParaRPr lang="en-US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344966" y="1231813"/>
            <a:ext cx="11471881" cy="5115452"/>
          </a:xfrm>
          <a:prstGeom prst="rect">
            <a:avLst/>
          </a:prstGeom>
          <a:solidFill>
            <a:srgbClr val="282A3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79350" rIns="0" bIns="7935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FF79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 smtClean="0">
                <a:solidFill>
                  <a:srgbClr val="FF79C6"/>
                </a:solidFill>
                <a:latin typeface="Consolas" panose="020B0609020204030204" pitchFamily="49" charset="0"/>
              </a:rPr>
              <a:t>  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"text"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"El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equipo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 de pelota de Cuba,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teamacere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está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formado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por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 un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grupo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 de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jugadores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talentosos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 y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entrenados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por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 el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experto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técnico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, Juan Carlos."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      "entities"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[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F8F8F2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F8F8F2"/>
                </a:solidFill>
                <a:latin typeface="Consolas" panose="020B0609020204030204" pitchFamily="49" charset="0"/>
              </a:rPr>
              <a:t>	</a:t>
            </a:r>
            <a:r>
              <a:rPr lang="en-US" altLang="en-US" sz="1400" dirty="0" smtClean="0">
                <a:solidFill>
                  <a:srgbClr val="F8F8F2"/>
                </a:solidFill>
                <a:latin typeface="Consolas" panose="020B0609020204030204" pitchFamily="49" charset="0"/>
              </a:rPr>
              <a:t> 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"Cuba"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	   "start"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23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 	   "end"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27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	   "label"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"LOC"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400" dirty="0">
                <a:solidFill>
                  <a:srgbClr val="F8F8F2"/>
                </a:solidFill>
                <a:latin typeface="Consolas" panose="020B0609020204030204" pitchFamily="49" charset="0"/>
              </a:rPr>
              <a:t>	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   "name"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 err="1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teamacere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   "start"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29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"end"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38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   "label"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"ORG"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{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solidFill>
                  <a:srgbClr val="FF79C6"/>
                </a:solidFill>
                <a:latin typeface="Consolas" panose="020B0609020204030204" pitchFamily="49" charset="0"/>
              </a:rPr>
              <a:t> </a:t>
            </a:r>
            <a:r>
              <a:rPr lang="en-US" altLang="en-US" sz="1400" dirty="0" smtClean="0">
                <a:solidFill>
                  <a:srgbClr val="FF79C6"/>
                </a:solidFill>
                <a:latin typeface="Consolas" panose="020B0609020204030204" pitchFamily="49" charset="0"/>
              </a:rPr>
              <a:t> 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"name"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"Juan Carlos"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   "start"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127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   "end"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BD93F9"/>
                </a:solidFill>
                <a:effectLst/>
                <a:latin typeface="Consolas" panose="020B0609020204030204" pitchFamily="49" charset="0"/>
              </a:rPr>
              <a:t>138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,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F79C6"/>
                </a:solidFill>
                <a:effectLst/>
                <a:latin typeface="Consolas" panose="020B0609020204030204" pitchFamily="49" charset="0"/>
              </a:rPr>
              <a:t>   "label"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:</a:t>
            </a:r>
            <a:r>
              <a:rPr kumimoji="0" lang="en-US" altLang="en-US" sz="1400" b="0" i="0" u="none" strike="noStrike" cap="none" normalizeH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50FA7B"/>
                </a:solidFill>
                <a:effectLst/>
                <a:latin typeface="Consolas" panose="020B0609020204030204" pitchFamily="49" charset="0"/>
              </a:rPr>
              <a:t>"PERSON"</a:t>
            </a: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2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        ]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 smtClean="0">
                <a:ln>
                  <a:noFill/>
                </a:ln>
                <a:solidFill>
                  <a:srgbClr val="F8F8F2"/>
                </a:solidFill>
                <a:effectLst/>
                <a:latin typeface="Consolas" panose="020B0609020204030204" pitchFamily="49" charset="0"/>
              </a:rPr>
              <a:t>}</a:t>
            </a:r>
            <a:endParaRPr kumimoji="0" lang="en-US" altLang="en-US" sz="14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3973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Reentrenamiento evitando el olvido catastrófico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24</a:t>
            </a:fld>
            <a:endParaRPr lang="en-US"/>
          </a:p>
        </p:txBody>
      </p:sp>
      <p:sp>
        <p:nvSpPr>
          <p:cNvPr id="6" name="Rectángulo 5"/>
          <p:cNvSpPr/>
          <p:nvPr/>
        </p:nvSpPr>
        <p:spPr>
          <a:xfrm>
            <a:off x="509428" y="4322664"/>
            <a:ext cx="10609676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US" sz="2400" dirty="0" smtClean="0">
                <a:latin typeface="Arial" panose="020B0604020202020204" pitchFamily="34" charset="0"/>
                <a:ea typeface="Calibri" panose="020F0502020204030204" pitchFamily="34" charset="0"/>
              </a:rPr>
              <a:t>Método de aprendizaje consolidado en vigilia y sueño.</a:t>
            </a:r>
            <a:endParaRPr lang="es-ES" sz="2400" dirty="0"/>
          </a:p>
        </p:txBody>
      </p:sp>
      <p:sp>
        <p:nvSpPr>
          <p:cNvPr id="3" name="Rectángulo 2"/>
          <p:cNvSpPr/>
          <p:nvPr/>
        </p:nvSpPr>
        <p:spPr>
          <a:xfrm>
            <a:off x="862789" y="1424591"/>
            <a:ext cx="2843784" cy="144475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Olvido catastrófico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5111700" y="1424591"/>
            <a:ext cx="6546899" cy="1858106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Pérdida de habilidades o conocimientos previamente adquiridos por un modelo de IA cuando se 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reentrena (</a:t>
            </a:r>
            <a:r>
              <a:rPr lang="es-ES" sz="2400" b="1" dirty="0" err="1">
                <a:latin typeface="Arial" panose="020B0604020202020204" pitchFamily="34" charset="0"/>
                <a:cs typeface="Arial" panose="020B0604020202020204" pitchFamily="34" charset="0"/>
              </a:rPr>
              <a:t>Beortegui</a:t>
            </a:r>
            <a:r>
              <a:rPr lang="es-ES" sz="2400" b="1" dirty="0">
                <a:latin typeface="Arial" panose="020B0604020202020204" pitchFamily="34" charset="0"/>
                <a:cs typeface="Arial" panose="020B0604020202020204" pitchFamily="34" charset="0"/>
              </a:rPr>
              <a:t>, 2022)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Flecha derecha 8"/>
          <p:cNvSpPr/>
          <p:nvPr/>
        </p:nvSpPr>
        <p:spPr>
          <a:xfrm>
            <a:off x="4059935" y="2011680"/>
            <a:ext cx="905257" cy="48463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 9"/>
          <p:cNvSpPr/>
          <p:nvPr/>
        </p:nvSpPr>
        <p:spPr>
          <a:xfrm>
            <a:off x="987553" y="4178808"/>
            <a:ext cx="10671046" cy="1197864"/>
          </a:xfrm>
          <a:prstGeom prst="rect">
            <a:avLst/>
          </a:prstGeom>
          <a:noFill/>
          <a:ln w="571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n>
                <a:solidFill>
                  <a:schemeClr val="tx1"/>
                </a:solidFill>
              </a:ln>
            </a:endParaRPr>
          </a:p>
        </p:txBody>
      </p:sp>
    </p:spTree>
    <p:extLst>
      <p:ext uri="{BB962C8B-B14F-4D97-AF65-F5344CB8AC3E}">
        <p14:creationId xmlns:p14="http://schemas.microsoft.com/office/powerpoint/2010/main" val="22809118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Resultados del reentrenamiento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25</a:t>
            </a:fld>
            <a:endParaRPr lang="en-US"/>
          </a:p>
        </p:txBody>
      </p:sp>
      <p:graphicFrame>
        <p:nvGraphicFramePr>
          <p:cNvPr id="6" name="Tabla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00254105"/>
              </p:ext>
            </p:extLst>
          </p:nvPr>
        </p:nvGraphicFramePr>
        <p:xfrm>
          <a:off x="658367" y="1256443"/>
          <a:ext cx="10972800" cy="4206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84334">
                  <a:extLst>
                    <a:ext uri="{9D8B030D-6E8A-4147-A177-3AD203B41FA5}">
                      <a16:colId xmlns:a16="http://schemas.microsoft.com/office/drawing/2014/main" val="133699360"/>
                    </a:ext>
                  </a:extLst>
                </a:gridCol>
                <a:gridCol w="3682817">
                  <a:extLst>
                    <a:ext uri="{9D8B030D-6E8A-4147-A177-3AD203B41FA5}">
                      <a16:colId xmlns:a16="http://schemas.microsoft.com/office/drawing/2014/main" val="4150852579"/>
                    </a:ext>
                  </a:extLst>
                </a:gridCol>
                <a:gridCol w="3013426">
                  <a:extLst>
                    <a:ext uri="{9D8B030D-6E8A-4147-A177-3AD203B41FA5}">
                      <a16:colId xmlns:a16="http://schemas.microsoft.com/office/drawing/2014/main" val="2805391107"/>
                    </a:ext>
                  </a:extLst>
                </a:gridCol>
                <a:gridCol w="1792223">
                  <a:extLst>
                    <a:ext uri="{9D8B030D-6E8A-4147-A177-3AD203B41FA5}">
                      <a16:colId xmlns:a16="http://schemas.microsoft.com/office/drawing/2014/main" val="47368415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Conjunto</a:t>
                      </a: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</a:t>
                      </a:r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datos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</a:t>
                      </a: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</a:t>
                      </a:r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datos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</a:t>
                      </a:r>
                      <a:r>
                        <a:rPr lang="en-US" sz="2400" baseline="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reentrenamiento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Precisión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0793179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podcast-</a:t>
                      </a:r>
                      <a:r>
                        <a:rPr lang="es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ner</a:t>
                      </a:r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-es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Entrenamiento</a:t>
                      </a: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209</a:t>
                      </a:r>
                    </a:p>
                    <a:p>
                      <a:endParaRPr lang="en-US" sz="2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Prueba</a:t>
                      </a: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53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29.35  segundos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51.12%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92839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CONLL-NERC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Entrenamiento</a:t>
                      </a: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8 323</a:t>
                      </a:r>
                    </a:p>
                    <a:p>
                      <a:endParaRPr lang="en-US" sz="2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Prueba</a:t>
                      </a: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1517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24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21 min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86.27%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4625796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s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ner-massive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Entrenamiento</a:t>
                      </a: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 471 342</a:t>
                      </a:r>
                    </a:p>
                    <a:p>
                      <a:endParaRPr lang="en-US" sz="2400" dirty="0" smtClean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 err="1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Prueba</a:t>
                      </a:r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:</a:t>
                      </a:r>
                      <a:r>
                        <a:rPr lang="en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sz="2400" b="0" kern="1200" dirty="0" smtClean="0">
                          <a:solidFill>
                            <a:schemeClr val="dk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11 136</a:t>
                      </a: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2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</a:t>
                      </a:r>
                      <a:r>
                        <a:rPr lang="es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horas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n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99.07%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68109553"/>
                  </a:ext>
                </a:extLst>
              </a:tr>
            </a:tbl>
          </a:graphicData>
        </a:graphic>
      </p:graphicFrame>
      <p:sp>
        <p:nvSpPr>
          <p:cNvPr id="5" name="Rectángulo 4"/>
          <p:cNvSpPr/>
          <p:nvPr/>
        </p:nvSpPr>
        <p:spPr>
          <a:xfrm>
            <a:off x="658367" y="4358978"/>
            <a:ext cx="10972800" cy="1103705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246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Resultados antes y después del reentrenamiento 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a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51519001"/>
              </p:ext>
            </p:extLst>
          </p:nvPr>
        </p:nvGraphicFramePr>
        <p:xfrm>
          <a:off x="1010898" y="1432898"/>
          <a:ext cx="10342904" cy="421592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85726">
                  <a:extLst>
                    <a:ext uri="{9D8B030D-6E8A-4147-A177-3AD203B41FA5}">
                      <a16:colId xmlns:a16="http://schemas.microsoft.com/office/drawing/2014/main" val="3602825178"/>
                    </a:ext>
                  </a:extLst>
                </a:gridCol>
                <a:gridCol w="2585726">
                  <a:extLst>
                    <a:ext uri="{9D8B030D-6E8A-4147-A177-3AD203B41FA5}">
                      <a16:colId xmlns:a16="http://schemas.microsoft.com/office/drawing/2014/main" val="3174307704"/>
                    </a:ext>
                  </a:extLst>
                </a:gridCol>
                <a:gridCol w="2585726">
                  <a:extLst>
                    <a:ext uri="{9D8B030D-6E8A-4147-A177-3AD203B41FA5}">
                      <a16:colId xmlns:a16="http://schemas.microsoft.com/office/drawing/2014/main" val="1934420361"/>
                    </a:ext>
                  </a:extLst>
                </a:gridCol>
                <a:gridCol w="2585726">
                  <a:extLst>
                    <a:ext uri="{9D8B030D-6E8A-4147-A177-3AD203B41FA5}">
                      <a16:colId xmlns:a16="http://schemas.microsoft.com/office/drawing/2014/main" val="2724755571"/>
                    </a:ext>
                  </a:extLst>
                </a:gridCol>
              </a:tblGrid>
              <a:tr h="1053732"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Cantidad</a:t>
                      </a:r>
                      <a:r>
                        <a:rPr lang="es-U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 datos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Tiempo de reconocimiento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Precisión antes</a:t>
                      </a:r>
                      <a:r>
                        <a:rPr lang="es-ES" sz="2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del reentrenamiento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Precisión después del reentrenamiento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54885741"/>
                  </a:ext>
                </a:extLst>
              </a:tr>
              <a:tr h="1009067"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1.78  segundos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78.33 %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s-E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89.75 %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60196520"/>
                  </a:ext>
                </a:extLst>
              </a:tr>
              <a:tr h="1009067"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2000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2400" dirty="0" smtClean="0">
                          <a:effectLst/>
                          <a:latin typeface="Arial" panose="020B0604020202020204" pitchFamily="34" charset="0"/>
                          <a:ea typeface="Times New Roman" panose="02020603050405020304" pitchFamily="18" charset="0"/>
                          <a:cs typeface="Arial" panose="020B0604020202020204" pitchFamily="34" charset="0"/>
                        </a:rPr>
                        <a:t>20.10 segundos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77.91 %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90.01 %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777822163"/>
                  </a:ext>
                </a:extLst>
              </a:tr>
              <a:tr h="1009067">
                <a:tc>
                  <a:txBody>
                    <a:bodyPr/>
                    <a:lstStyle/>
                    <a:p>
                      <a:r>
                        <a:rPr lang="es-US" sz="2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9000</a:t>
                      </a:r>
                      <a:endParaRPr lang="en-US" sz="2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US" sz="2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49.17</a:t>
                      </a:r>
                      <a:r>
                        <a:rPr lang="es-US" sz="2400" baseline="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 segundo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78.10 %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marL="0" marR="0" algn="just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s-ES" sz="2400" dirty="0" smtClean="0">
                          <a:effectLst/>
                          <a:latin typeface="Arial" panose="020B0604020202020204" pitchFamily="34" charset="0"/>
                          <a:ea typeface="Calibri" panose="020F0502020204030204" pitchFamily="34" charset="0"/>
                          <a:cs typeface="Arial" panose="020B0604020202020204" pitchFamily="34" charset="0"/>
                        </a:rPr>
                        <a:t>89.32 %</a:t>
                      </a:r>
                      <a:endParaRPr lang="en-US" sz="2400" dirty="0"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674264652"/>
                  </a:ext>
                </a:extLst>
              </a:tr>
            </a:tbl>
          </a:graphicData>
        </a:graphic>
      </p:graphicFrame>
      <p:sp>
        <p:nvSpPr>
          <p:cNvPr id="6" name="Rectángulo 5"/>
          <p:cNvSpPr/>
          <p:nvPr/>
        </p:nvSpPr>
        <p:spPr>
          <a:xfrm>
            <a:off x="8787384" y="1432898"/>
            <a:ext cx="2566416" cy="4215921"/>
          </a:xfrm>
          <a:prstGeom prst="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032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Estimación de coste y tiempo de producción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27</a:t>
            </a:fld>
            <a:endParaRPr lang="en-US"/>
          </a:p>
        </p:txBody>
      </p:sp>
      <p:sp>
        <p:nvSpPr>
          <p:cNvPr id="7" name="Rectángulo 6"/>
          <p:cNvSpPr/>
          <p:nvPr/>
        </p:nvSpPr>
        <p:spPr>
          <a:xfrm>
            <a:off x="842772" y="1866378"/>
            <a:ext cx="1002944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Método utilizado: Punto de Casos de Uso</a:t>
            </a:r>
          </a:p>
          <a:p>
            <a:pPr algn="just">
              <a:lnSpc>
                <a:spcPct val="150000"/>
              </a:lnSpc>
            </a:pP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Coste estimado: $ 145 431 pesos cubanos</a:t>
            </a:r>
          </a:p>
          <a:p>
            <a:pPr algn="just">
              <a:lnSpc>
                <a:spcPct val="150000"/>
              </a:lnSpc>
            </a:pPr>
            <a:endParaRPr lang="es-ES" sz="2400" dirty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>
              <a:lnSpc>
                <a:spcPct val="150000"/>
              </a:lnSpc>
            </a:pP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Tiempo estimado para un trabajador: 4 meses</a:t>
            </a:r>
          </a:p>
          <a:p>
            <a:pPr algn="just">
              <a:lnSpc>
                <a:spcPct val="150000"/>
              </a:lnSpc>
            </a:pP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Tiempo estimado para tres trabajadores: 1 mes y 15 días</a:t>
            </a:r>
          </a:p>
        </p:txBody>
      </p:sp>
    </p:spTree>
    <p:extLst>
      <p:ext uri="{BB962C8B-B14F-4D97-AF65-F5344CB8AC3E}">
        <p14:creationId xmlns:p14="http://schemas.microsoft.com/office/powerpoint/2010/main" val="3834266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Conclusiones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28</a:t>
            </a:fld>
            <a:endParaRPr lang="en-US"/>
          </a:p>
        </p:txBody>
      </p:sp>
      <p:sp>
        <p:nvSpPr>
          <p:cNvPr id="3" name="Rectángulo 2"/>
          <p:cNvSpPr/>
          <p:nvPr/>
        </p:nvSpPr>
        <p:spPr>
          <a:xfrm>
            <a:off x="294132" y="1052562"/>
            <a:ext cx="11603736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realizó un análisis crítico del estado del arte sobre las técnicas actuales en el campo del PLN para el </a:t>
            </a: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REN.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400" dirty="0" smtClean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evidencia su importancia en la extracción de información relevante en grandes volúmenes de datos, incidiendo en cuanto a los recursos y herramientas de PLN</a:t>
            </a: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>
              <a:lnSpc>
                <a:spcPct val="150000"/>
              </a:lnSpc>
            </a:pPr>
            <a:endParaRPr lang="es-ES" sz="2400" dirty="0" smtClean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Se 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diseñó e implementó un sistema para la empresa DATYS utilizado para el reconocimiento de entidades nombradas en el idioma español, empleando los modelos de Spacy y Llama2. </a:t>
            </a:r>
            <a:endParaRPr lang="es-ES" sz="2400" dirty="0" smtClean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1465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Conclusiones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29</a:t>
            </a:fld>
            <a:endParaRPr lang="en-US"/>
          </a:p>
        </p:txBody>
      </p:sp>
      <p:sp>
        <p:nvSpPr>
          <p:cNvPr id="3" name="Rectángulo 2"/>
          <p:cNvSpPr/>
          <p:nvPr/>
        </p:nvSpPr>
        <p:spPr>
          <a:xfrm>
            <a:off x="164592" y="1149546"/>
            <a:ext cx="11686032" cy="3970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El 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mismo obtuvo resultados satisfactorios en la evaluación de las medidas de desempeño, demostrando la necesidad de un gran corpus de información en idioma español para reentrenamiento con mejores resultados. </a:t>
            </a:r>
            <a:endParaRPr lang="es-ES" sz="2400" dirty="0" smtClean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400" dirty="0" smtClean="0">
              <a:latin typeface="Arial" panose="020B0604020202020204" pitchFamily="34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Este 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sistema </a:t>
            </a:r>
            <a:r>
              <a:rPr lang="es-U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estableció un enfoque de optimización continua, evitando el olvido catastrófico durante el reentrenamiento del modelo, asegurando su relevancia y eficacia en el contexto de la búsqueda y análisis de datos.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632038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Ejemplo de reconocimiento de entidades nombradas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Marcador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3</a:t>
            </a:fld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3493" y="2871098"/>
            <a:ext cx="11785014" cy="144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2601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Aval de DATYS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30</a:t>
            </a:fld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8606" y="827088"/>
            <a:ext cx="4974788" cy="60309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868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Recomendaciones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31</a:t>
            </a:fld>
            <a:endParaRPr lang="en-US"/>
          </a:p>
        </p:txBody>
      </p:sp>
      <p:sp>
        <p:nvSpPr>
          <p:cNvPr id="3" name="Rectángulo 2"/>
          <p:cNvSpPr/>
          <p:nvPr/>
        </p:nvSpPr>
        <p:spPr>
          <a:xfrm>
            <a:off x="768096" y="1513091"/>
            <a:ext cx="10585704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Integrar más funcionalidades al sistema como </a:t>
            </a: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la traducción, 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 análisis de </a:t>
            </a: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sentimientos y 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similitud </a:t>
            </a: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de 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textos.</a:t>
            </a: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342900" marR="0" lvl="0" indent="-3429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"/>
            </a:pP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Integrar modelos de reconocimiento de entidades nombradas en otros idiomas como inglés, francés, portugués.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19599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Funcionamiento del sistema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32</a:t>
            </a:fld>
            <a:endParaRPr lang="en-US"/>
          </a:p>
        </p:txBody>
      </p:sp>
      <p:pic>
        <p:nvPicPr>
          <p:cNvPr id="5" name="Video de tesis 1min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69264" y="827088"/>
            <a:ext cx="9829800" cy="55292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98641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1">
            <a:extLst>
              <a:ext uri="{FF2B5EF4-FFF2-40B4-BE49-F238E27FC236}">
                <a16:creationId xmlns:a16="http://schemas.microsoft.com/office/drawing/2014/main" id="{9DC66159-C388-4239-B779-8B52EB223B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6329"/>
            <a:ext cx="3494314" cy="6858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88495DEA-FEBE-4103-85AD-41859F53FD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7902" y="144680"/>
            <a:ext cx="2328863" cy="625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6" name="Text Box 3">
            <a:extLst>
              <a:ext uri="{FF2B5EF4-FFF2-40B4-BE49-F238E27FC236}">
                <a16:creationId xmlns:a16="http://schemas.microsoft.com/office/drawing/2014/main" id="{E1923479-41EA-4291-AA4D-9AA7710E0BC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22189" y="2453645"/>
            <a:ext cx="8138161" cy="89473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s-ES" sz="2600" b="1" dirty="0">
                <a:solidFill>
                  <a:schemeClr val="tx1"/>
                </a:solidFill>
                <a:ea typeface="Calibri" panose="020F0502020204030204" pitchFamily="34" charset="0"/>
              </a:rPr>
              <a:t>Sistema informático para el reconocimiento de entidades nombradas en documentos digitales</a:t>
            </a:r>
            <a:endParaRPr lang="es-ES" altLang="es-MX" sz="28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4929A58-3F91-74DA-6F65-147BB2BDD97E}"/>
              </a:ext>
            </a:extLst>
          </p:cNvPr>
          <p:cNvSpPr txBox="1"/>
          <p:nvPr/>
        </p:nvSpPr>
        <p:spPr>
          <a:xfrm>
            <a:off x="4045905" y="3816102"/>
            <a:ext cx="5676439" cy="21852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Autor: Luis Andrés </a:t>
            </a:r>
            <a:r>
              <a:rPr lang="es-ES" sz="24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Licea</a:t>
            </a:r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Berenguer</a:t>
            </a:r>
          </a:p>
          <a:p>
            <a:pPr algn="ctr"/>
            <a:endParaRPr lang="es-E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Tutores: </a:t>
            </a:r>
            <a:r>
              <a:rPr lang="es-E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Dr.C</a:t>
            </a: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Dionis</a:t>
            </a: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López Ramos</a:t>
            </a:r>
            <a:endParaRPr lang="es-E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</a:t>
            </a:r>
            <a:r>
              <a:rPr lang="es-E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MSc</a:t>
            </a:r>
            <a:r>
              <a:rPr lang="es-ES" sz="2000" b="1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s-E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Jose</a:t>
            </a: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Ernaldo</a:t>
            </a: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s-E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Cruzata</a:t>
            </a: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Ferrer</a:t>
            </a:r>
          </a:p>
          <a:p>
            <a:pPr algn="ctr"/>
            <a:endParaRPr lang="es-E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endParaRPr lang="es-E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 Box 3">
            <a:extLst>
              <a:ext uri="{FF2B5EF4-FFF2-40B4-BE49-F238E27FC236}">
                <a16:creationId xmlns:a16="http://schemas.microsoft.com/office/drawing/2014/main" id="{47DE047C-BC85-4E10-D7FE-79155DC5475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18502" y="5646283"/>
            <a:ext cx="3145537" cy="71006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defTabSz="449263" eaLnBrk="0" fontAlgn="base" hangingPunct="0">
              <a:spcBef>
                <a:spcPct val="0"/>
              </a:spcBef>
              <a:spcAft>
                <a:spcPct val="0"/>
              </a:spcAft>
              <a:tabLst>
                <a:tab pos="0" algn="l"/>
                <a:tab pos="447675" algn="l"/>
                <a:tab pos="896938" algn="l"/>
                <a:tab pos="1346200" algn="l"/>
                <a:tab pos="1795463" algn="l"/>
                <a:tab pos="2244725" algn="l"/>
                <a:tab pos="2693988" algn="l"/>
                <a:tab pos="3143250" algn="l"/>
                <a:tab pos="3592513" algn="l"/>
                <a:tab pos="4041775" algn="l"/>
                <a:tab pos="4491038" algn="l"/>
                <a:tab pos="4940300" algn="l"/>
                <a:tab pos="5389563" algn="l"/>
                <a:tab pos="5838825" algn="l"/>
                <a:tab pos="6288088" algn="l"/>
                <a:tab pos="6737350" algn="l"/>
                <a:tab pos="7186613" algn="l"/>
                <a:tab pos="7635875" algn="l"/>
                <a:tab pos="8085138" algn="l"/>
                <a:tab pos="8534400" algn="l"/>
                <a:tab pos="8983663" algn="l"/>
              </a:tabLst>
              <a:defRPr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algn="ctr"/>
            <a:r>
              <a:rPr lang="es-ES" sz="2000" b="1" dirty="0" smtClean="0">
                <a:solidFill>
                  <a:schemeClr val="tx1"/>
                </a:solidFill>
              </a:rPr>
              <a:t>Santiago </a:t>
            </a:r>
            <a:r>
              <a:rPr lang="es-ES" sz="2000" b="1" dirty="0">
                <a:solidFill>
                  <a:schemeClr val="tx1"/>
                </a:solidFill>
              </a:rPr>
              <a:t>de </a:t>
            </a:r>
            <a:r>
              <a:rPr lang="es-ES" sz="2000" b="1" dirty="0" smtClean="0">
                <a:solidFill>
                  <a:schemeClr val="tx1"/>
                </a:solidFill>
              </a:rPr>
              <a:t>Cuba</a:t>
            </a:r>
          </a:p>
          <a:p>
            <a:pPr algn="ctr"/>
            <a:r>
              <a:rPr lang="es-ES" sz="2000" b="1" dirty="0" smtClean="0">
                <a:solidFill>
                  <a:schemeClr val="tx1"/>
                </a:solidFill>
              </a:rPr>
              <a:t>2024</a:t>
            </a:r>
            <a:endParaRPr lang="es-ES" altLang="es-MX" sz="2800" b="1" dirty="0">
              <a:solidFill>
                <a:srgbClr val="000000"/>
              </a:solidFill>
              <a:latin typeface="Calibri" panose="020F0502020204030204" pitchFamily="34" charset="0"/>
            </a:endParaRPr>
          </a:p>
        </p:txBody>
      </p:sp>
      <p:sp>
        <p:nvSpPr>
          <p:cNvPr id="10" name="Marcador de número de diapositiva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33</a:t>
            </a:fld>
            <a:endParaRPr lang="en-US"/>
          </a:p>
        </p:txBody>
      </p:sp>
      <p:sp>
        <p:nvSpPr>
          <p:cNvPr id="2" name="Rectángulo 1"/>
          <p:cNvSpPr/>
          <p:nvPr/>
        </p:nvSpPr>
        <p:spPr>
          <a:xfrm>
            <a:off x="4676230" y="759126"/>
            <a:ext cx="6096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b="1" dirty="0">
                <a:ea typeface="Calibri" panose="020F0502020204030204" pitchFamily="34" charset="0"/>
              </a:rPr>
              <a:t>Facultad de Ingeniería en Telecomunicaciones, Informática y Biomédica</a:t>
            </a:r>
          </a:p>
          <a:p>
            <a:pPr algn="ctr"/>
            <a:r>
              <a:rPr lang="es-ES" b="1" dirty="0">
                <a:ea typeface="Calibri" panose="020F0502020204030204" pitchFamily="34" charset="0"/>
              </a:rPr>
              <a:t>Departamento de Ingeniería Informática</a:t>
            </a:r>
          </a:p>
        </p:txBody>
      </p:sp>
      <p:sp>
        <p:nvSpPr>
          <p:cNvPr id="9" name="Rectángulo 8"/>
          <p:cNvSpPr/>
          <p:nvPr/>
        </p:nvSpPr>
        <p:spPr>
          <a:xfrm>
            <a:off x="4676230" y="191394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s-ES" b="1" dirty="0" smtClean="0">
                <a:ea typeface="Calibri" panose="020F0502020204030204" pitchFamily="34" charset="0"/>
              </a:rPr>
              <a:t>En opción al título de Ingeniería en Informática</a:t>
            </a:r>
            <a:endParaRPr lang="es-ES" b="1" dirty="0">
              <a:ea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36685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118872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¿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Cómo son tratados los dominios en </a:t>
            </a: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REN en su </a:t>
            </a: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investigación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34</a:t>
            </a:fld>
            <a:endParaRPr lang="en-US"/>
          </a:p>
        </p:txBody>
      </p:sp>
      <p:sp>
        <p:nvSpPr>
          <p:cNvPr id="3" name="Rectángulo 2"/>
          <p:cNvSpPr/>
          <p:nvPr/>
        </p:nvSpPr>
        <p:spPr>
          <a:xfrm>
            <a:off x="864108" y="3735800"/>
            <a:ext cx="2029968" cy="92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Dominio General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Abrir llave 5"/>
          <p:cNvSpPr/>
          <p:nvPr/>
        </p:nvSpPr>
        <p:spPr>
          <a:xfrm>
            <a:off x="3480054" y="1508760"/>
            <a:ext cx="905256" cy="509416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ángulo 7"/>
          <p:cNvSpPr/>
          <p:nvPr/>
        </p:nvSpPr>
        <p:spPr>
          <a:xfrm>
            <a:off x="4361688" y="1962587"/>
            <a:ext cx="2029968" cy="92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ORG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ángulo 8"/>
          <p:cNvSpPr/>
          <p:nvPr/>
        </p:nvSpPr>
        <p:spPr>
          <a:xfrm>
            <a:off x="4361688" y="3755978"/>
            <a:ext cx="2029968" cy="92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LOC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ángulo 9"/>
          <p:cNvSpPr/>
          <p:nvPr/>
        </p:nvSpPr>
        <p:spPr>
          <a:xfrm>
            <a:off x="4385310" y="5287566"/>
            <a:ext cx="2029968" cy="92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PERSON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6845808" y="1962182"/>
            <a:ext cx="2029968" cy="92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DATE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ángulo 11"/>
          <p:cNvSpPr/>
          <p:nvPr/>
        </p:nvSpPr>
        <p:spPr>
          <a:xfrm>
            <a:off x="6845808" y="3735800"/>
            <a:ext cx="2029968" cy="92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MISC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80039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-1"/>
            <a:ext cx="12192000" cy="1330335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¿Qué referencias se consideraron sobre el tratamiento a </a:t>
            </a: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las 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relaciones en </a:t>
            </a: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el 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REN en su investigación?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35</a:t>
            </a:fld>
            <a:endParaRPr lang="en-U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01" y="1490471"/>
            <a:ext cx="10119483" cy="4759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1066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12344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¿Cómo fueron tratados los tipos de enfoques para la </a:t>
            </a: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determinación 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de entidades?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36</a:t>
            </a:fld>
            <a:endParaRPr lang="en-US"/>
          </a:p>
        </p:txBody>
      </p:sp>
      <p:sp>
        <p:nvSpPr>
          <p:cNvPr id="3" name="Rectángulo 2"/>
          <p:cNvSpPr/>
          <p:nvPr/>
        </p:nvSpPr>
        <p:spPr>
          <a:xfrm>
            <a:off x="1033272" y="2003012"/>
            <a:ext cx="3218688" cy="92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Basados en reglas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echa derecha 4"/>
          <p:cNvSpPr/>
          <p:nvPr/>
        </p:nvSpPr>
        <p:spPr>
          <a:xfrm>
            <a:off x="4980432" y="2121884"/>
            <a:ext cx="1078992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12"/>
          <p:cNvSpPr/>
          <p:nvPr/>
        </p:nvSpPr>
        <p:spPr>
          <a:xfrm>
            <a:off x="6787896" y="2003012"/>
            <a:ext cx="4565904" cy="9235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Utilizando los patrones sintáctico - léxico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1033272" y="4477988"/>
            <a:ext cx="3218688" cy="92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Reentrenamiento por ajuste fino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echa derecha 14"/>
          <p:cNvSpPr/>
          <p:nvPr/>
        </p:nvSpPr>
        <p:spPr>
          <a:xfrm>
            <a:off x="4980432" y="4596860"/>
            <a:ext cx="1078992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5"/>
          <p:cNvSpPr/>
          <p:nvPr/>
        </p:nvSpPr>
        <p:spPr>
          <a:xfrm>
            <a:off x="6787896" y="4527153"/>
            <a:ext cx="4565904" cy="9235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Utilizando datos etiquetados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5103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12344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¿Cuáles fueron los criterios para determinar la </a:t>
            </a: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metodología 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de desarrollo y el uso de los artefactos?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37</a:t>
            </a:fld>
            <a:endParaRPr lang="en-US"/>
          </a:p>
        </p:txBody>
      </p:sp>
      <p:sp>
        <p:nvSpPr>
          <p:cNvPr id="10" name="Rectángulo 9"/>
          <p:cNvSpPr/>
          <p:nvPr/>
        </p:nvSpPr>
        <p:spPr>
          <a:xfrm>
            <a:off x="822960" y="2349793"/>
            <a:ext cx="107350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Enfoque en la adaptabilidad y mejora continua del software.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400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Promueve la comunicación continua entre los desarrolladores y los usuarios.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400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Integración continua y retroalimentación temprana.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822960" y="1498767"/>
            <a:ext cx="7888018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US" sz="2400" b="1" dirty="0" smtClean="0">
                <a:latin typeface="Arial" panose="020B0604020202020204" pitchFamily="34" charset="0"/>
                <a:ea typeface="Calibri" panose="020F0502020204030204" pitchFamily="34" charset="0"/>
              </a:rPr>
              <a:t>Criterios para la metodología de desarrollo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32015819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12344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¿Cuáles fueron los criterios para determinar la </a:t>
            </a: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metodología 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de desarrollo y el uso de los artefactos?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38</a:t>
            </a:fld>
            <a:endParaRPr lang="en-US"/>
          </a:p>
        </p:txBody>
      </p:sp>
      <p:sp>
        <p:nvSpPr>
          <p:cNvPr id="10" name="Rectángulo 9"/>
          <p:cNvSpPr/>
          <p:nvPr/>
        </p:nvSpPr>
        <p:spPr>
          <a:xfrm>
            <a:off x="822960" y="2349793"/>
            <a:ext cx="107350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Historias de Usuario</a:t>
            </a:r>
            <a:r>
              <a:rPr lang="es-ES" sz="24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Requisitos del software de manera sencilla y comprensible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400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Diagrama de Bases de Datos</a:t>
            </a:r>
            <a:r>
              <a:rPr lang="es-ES" sz="24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Mejor comprensión de como se almacenarán y gestionarán los datos en el sistema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822960" y="1498767"/>
            <a:ext cx="7888018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US" sz="2400" b="1" dirty="0" smtClean="0">
                <a:latin typeface="Arial" panose="020B0604020202020204" pitchFamily="34" charset="0"/>
                <a:ea typeface="Calibri" panose="020F0502020204030204" pitchFamily="34" charset="0"/>
              </a:rPr>
              <a:t>Criterios para el uso de artefactos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4072969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12344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¿Cuáles fueron los criterios para determinar la </a:t>
            </a: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metodología 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de desarrollo y el uso de los artefactos?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39</a:t>
            </a:fld>
            <a:endParaRPr lang="en-US"/>
          </a:p>
        </p:txBody>
      </p:sp>
      <p:sp>
        <p:nvSpPr>
          <p:cNvPr id="10" name="Rectángulo 9"/>
          <p:cNvSpPr/>
          <p:nvPr/>
        </p:nvSpPr>
        <p:spPr>
          <a:xfrm>
            <a:off x="886968" y="2349793"/>
            <a:ext cx="1073505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Diagrama de Secuencia</a:t>
            </a:r>
            <a:r>
              <a:rPr lang="es-ES" sz="24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Representación grafica de la interacción de los objetos del sistema a lo largo del tiempo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s-ES" sz="2400" dirty="0" smtClean="0">
              <a:latin typeface="Arial" panose="020B060402020202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b="1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Diagrama de Actividades</a:t>
            </a:r>
            <a:r>
              <a:rPr lang="es-ES" sz="24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: Representación gráfica del flujo de actividades y procesos del sistema.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Rectángulo 10"/>
          <p:cNvSpPr/>
          <p:nvPr/>
        </p:nvSpPr>
        <p:spPr>
          <a:xfrm>
            <a:off x="822960" y="1498767"/>
            <a:ext cx="7888018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s-US" sz="2400" b="1" dirty="0" smtClean="0">
                <a:latin typeface="Arial" panose="020B0604020202020204" pitchFamily="34" charset="0"/>
                <a:ea typeface="Calibri" panose="020F0502020204030204" pitchFamily="34" charset="0"/>
              </a:rPr>
              <a:t>Criterios para el uso de artefactos</a:t>
            </a:r>
            <a:endParaRPr lang="es-ES" sz="2400" b="1" dirty="0"/>
          </a:p>
        </p:txBody>
      </p:sp>
    </p:spTree>
    <p:extLst>
      <p:ext uri="{BB962C8B-B14F-4D97-AF65-F5344CB8AC3E}">
        <p14:creationId xmlns:p14="http://schemas.microsoft.com/office/powerpoint/2010/main" val="2403216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Situación </a:t>
            </a:r>
            <a:r>
              <a:rPr lang="es-ES" sz="32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Problémica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4</a:t>
            </a:fld>
            <a:endParaRPr lang="en-US"/>
          </a:p>
        </p:txBody>
      </p:sp>
      <p:pic>
        <p:nvPicPr>
          <p:cNvPr id="7" name="Imagen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20412" y="1325879"/>
            <a:ext cx="3554461" cy="2761489"/>
          </a:xfrm>
          <a:prstGeom prst="rect">
            <a:avLst/>
          </a:prstGeom>
          <a:ln>
            <a:noFill/>
          </a:ln>
        </p:spPr>
      </p:pic>
      <p:sp>
        <p:nvSpPr>
          <p:cNvPr id="8" name="Rectángulo 7"/>
          <p:cNvSpPr/>
          <p:nvPr/>
        </p:nvSpPr>
        <p:spPr>
          <a:xfrm>
            <a:off x="555693" y="1106422"/>
            <a:ext cx="3732844" cy="327355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ángulo 8"/>
          <p:cNvSpPr/>
          <p:nvPr/>
        </p:nvSpPr>
        <p:spPr>
          <a:xfrm>
            <a:off x="7242029" y="1106422"/>
            <a:ext cx="3732844" cy="3273554"/>
          </a:xfrm>
          <a:prstGeom prst="rect">
            <a:avLst/>
          </a:prstGeom>
          <a:noFill/>
          <a:ln w="19050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 9"/>
          <p:cNvSpPr/>
          <p:nvPr/>
        </p:nvSpPr>
        <p:spPr>
          <a:xfrm>
            <a:off x="1447797" y="3682452"/>
            <a:ext cx="1923925" cy="496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Base de datos</a:t>
            </a:r>
          </a:p>
        </p:txBody>
      </p:sp>
      <p:sp>
        <p:nvSpPr>
          <p:cNvPr id="11" name="Rectángulo 10"/>
          <p:cNvSpPr/>
          <p:nvPr/>
        </p:nvSpPr>
        <p:spPr>
          <a:xfrm>
            <a:off x="8446252" y="3679674"/>
            <a:ext cx="1324402" cy="496996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20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Analistas</a:t>
            </a:r>
            <a:endParaRPr lang="es-ES" sz="2000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Flecha derecha 11"/>
          <p:cNvSpPr/>
          <p:nvPr/>
        </p:nvSpPr>
        <p:spPr>
          <a:xfrm rot="10800000">
            <a:off x="4480551" y="1521525"/>
            <a:ext cx="2459736" cy="658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Flecha derecha 12"/>
          <p:cNvSpPr/>
          <p:nvPr/>
        </p:nvSpPr>
        <p:spPr>
          <a:xfrm>
            <a:off x="4579733" y="3377922"/>
            <a:ext cx="2459736" cy="658368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ángulo 13"/>
          <p:cNvSpPr/>
          <p:nvPr/>
        </p:nvSpPr>
        <p:spPr>
          <a:xfrm>
            <a:off x="5031751" y="1130459"/>
            <a:ext cx="1467068" cy="496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Peticiones</a:t>
            </a:r>
          </a:p>
        </p:txBody>
      </p:sp>
      <p:sp>
        <p:nvSpPr>
          <p:cNvPr id="15" name="Rectángulo 14"/>
          <p:cNvSpPr/>
          <p:nvPr/>
        </p:nvSpPr>
        <p:spPr>
          <a:xfrm>
            <a:off x="4952400" y="2974499"/>
            <a:ext cx="1625766" cy="496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Respuestas</a:t>
            </a:r>
          </a:p>
        </p:txBody>
      </p:sp>
      <p:sp>
        <p:nvSpPr>
          <p:cNvPr id="16" name="Rectángulo 15"/>
          <p:cNvSpPr/>
          <p:nvPr/>
        </p:nvSpPr>
        <p:spPr>
          <a:xfrm>
            <a:off x="559316" y="4653947"/>
            <a:ext cx="3729221" cy="958660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 algn="ctr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Volumen grande de información</a:t>
            </a:r>
          </a:p>
        </p:txBody>
      </p:sp>
      <p:sp>
        <p:nvSpPr>
          <p:cNvPr id="17" name="Rectángulo 16"/>
          <p:cNvSpPr/>
          <p:nvPr/>
        </p:nvSpPr>
        <p:spPr>
          <a:xfrm>
            <a:off x="7242029" y="4653947"/>
            <a:ext cx="3732844" cy="1420325"/>
          </a:xfrm>
          <a:prstGeom prst="rect">
            <a:avLst/>
          </a:prstGeom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Horario laboral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Costoso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lang="es-ES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Poco personal capacitado</a:t>
            </a:r>
          </a:p>
        </p:txBody>
      </p:sp>
      <p:pic>
        <p:nvPicPr>
          <p:cNvPr id="3" name="Imagen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9089" y="1476569"/>
            <a:ext cx="1733237" cy="1975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756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123444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¿Existe en su informe una forma de evidenciar el uso de </a:t>
            </a: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las 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tarjetas CRC?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40</a:t>
            </a:fld>
            <a:endParaRPr lang="en-US"/>
          </a:p>
        </p:txBody>
      </p:sp>
      <p:sp>
        <p:nvSpPr>
          <p:cNvPr id="3" name="Rectángulo 2"/>
          <p:cNvSpPr/>
          <p:nvPr/>
        </p:nvSpPr>
        <p:spPr>
          <a:xfrm>
            <a:off x="466344" y="2625598"/>
            <a:ext cx="4910328" cy="6949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Clase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ángulo 4"/>
          <p:cNvSpPr/>
          <p:nvPr/>
        </p:nvSpPr>
        <p:spPr>
          <a:xfrm>
            <a:off x="466344" y="3320542"/>
            <a:ext cx="2697480" cy="303580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Responsabilidad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3163824" y="3320542"/>
            <a:ext cx="2212848" cy="3035808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Colaboración</a:t>
            </a:r>
            <a:endParaRPr 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ángulo 6"/>
          <p:cNvSpPr/>
          <p:nvPr/>
        </p:nvSpPr>
        <p:spPr>
          <a:xfrm>
            <a:off x="1146254" y="1690791"/>
            <a:ext cx="3550507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US" sz="2400" b="1" dirty="0" smtClean="0">
                <a:latin typeface="Arial" panose="020B0604020202020204" pitchFamily="34" charset="0"/>
                <a:ea typeface="Calibri" panose="020F0502020204030204" pitchFamily="34" charset="0"/>
              </a:rPr>
              <a:t>Tarjetas CRC</a:t>
            </a:r>
            <a:endParaRPr lang="es-ES" sz="2400" b="1" dirty="0"/>
          </a:p>
        </p:txBody>
      </p:sp>
      <p:sp>
        <p:nvSpPr>
          <p:cNvPr id="8" name="Rectángulo 7"/>
          <p:cNvSpPr/>
          <p:nvPr/>
        </p:nvSpPr>
        <p:spPr>
          <a:xfrm>
            <a:off x="7287974" y="1690790"/>
            <a:ext cx="3550507" cy="5866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s-US" sz="2400" b="1" dirty="0" smtClean="0">
                <a:latin typeface="Arial" panose="020B0604020202020204" pitchFamily="34" charset="0"/>
                <a:ea typeface="Calibri" panose="020F0502020204030204" pitchFamily="34" charset="0"/>
              </a:rPr>
              <a:t>Diagrama de Clases</a:t>
            </a:r>
            <a:endParaRPr lang="es-ES" sz="2400" b="1" dirty="0"/>
          </a:p>
        </p:txBody>
      </p:sp>
      <p:sp>
        <p:nvSpPr>
          <p:cNvPr id="9" name="Rectángulo 8"/>
          <p:cNvSpPr/>
          <p:nvPr/>
        </p:nvSpPr>
        <p:spPr>
          <a:xfrm>
            <a:off x="5861304" y="2548578"/>
            <a:ext cx="599998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Proporciona una representación más detallada y estructurada del sistema. 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Facilita la comprensión del </a:t>
            </a:r>
            <a:r>
              <a:rPr lang="es-ES" sz="2400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dise</a:t>
            </a:r>
            <a:r>
              <a:rPr lang="en-US" sz="2400" dirty="0" err="1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ño</a:t>
            </a:r>
            <a:r>
              <a:rPr lang="es-ES" sz="24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por parte de los desarrolladores</a:t>
            </a:r>
          </a:p>
          <a:p>
            <a:pPr marL="342900" indent="-3429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s-ES" sz="2400" dirty="0" smtClean="0">
                <a:latin typeface="Arial" panose="020B060402020202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Herramienta estándar, lo que significa que es ampliamente reconocido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9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211723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¿Cuáles son los patrones de diseño más significativos </a:t>
            </a: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empleados 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durante el desarrollo de su solución </a:t>
            </a: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informática 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orientada a su campo de acción en la </a:t>
            </a: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investigación</a:t>
            </a:r>
            <a:r>
              <a:rPr lang="es-ES" sz="3200" b="1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41</a:t>
            </a:fld>
            <a:endParaRPr lang="en-US"/>
          </a:p>
        </p:txBody>
      </p:sp>
      <p:sp>
        <p:nvSpPr>
          <p:cNvPr id="3" name="Rectángulo 2"/>
          <p:cNvSpPr/>
          <p:nvPr/>
        </p:nvSpPr>
        <p:spPr>
          <a:xfrm>
            <a:off x="722376" y="2515552"/>
            <a:ext cx="3218688" cy="92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Singleton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Flecha derecha 4"/>
          <p:cNvSpPr/>
          <p:nvPr/>
        </p:nvSpPr>
        <p:spPr>
          <a:xfrm>
            <a:off x="4440936" y="2634424"/>
            <a:ext cx="1078992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ángulo 12"/>
          <p:cNvSpPr/>
          <p:nvPr/>
        </p:nvSpPr>
        <p:spPr>
          <a:xfrm>
            <a:off x="5827776" y="2451782"/>
            <a:ext cx="5913120" cy="1974628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Permite asegurar que una clase tenga una única instancia, a la vez que proporciona un punto de acceso global a dicha instancia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ángulo 13"/>
          <p:cNvSpPr/>
          <p:nvPr/>
        </p:nvSpPr>
        <p:spPr>
          <a:xfrm>
            <a:off x="722376" y="5034486"/>
            <a:ext cx="3218688" cy="92354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2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Adapter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Flecha derecha 14"/>
          <p:cNvSpPr/>
          <p:nvPr/>
        </p:nvSpPr>
        <p:spPr>
          <a:xfrm>
            <a:off x="4440936" y="5153358"/>
            <a:ext cx="1078992" cy="685800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ángulo 15"/>
          <p:cNvSpPr/>
          <p:nvPr/>
        </p:nvSpPr>
        <p:spPr>
          <a:xfrm>
            <a:off x="5827776" y="5034486"/>
            <a:ext cx="5913120" cy="923544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es-ES" sz="2400" dirty="0" smtClean="0">
                <a:latin typeface="Arial" panose="020B0604020202020204" pitchFamily="34" charset="0"/>
                <a:cs typeface="Arial" panose="020B0604020202020204" pitchFamily="34" charset="0"/>
              </a:rPr>
              <a:t>Permite la colaboración entre objetos con interfaces incompatibles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990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Problema de Investigación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5</a:t>
            </a:fld>
            <a:endParaRPr lang="en-US"/>
          </a:p>
        </p:txBody>
      </p:sp>
      <p:sp>
        <p:nvSpPr>
          <p:cNvPr id="3" name="Rectángulo 2"/>
          <p:cNvSpPr/>
          <p:nvPr/>
        </p:nvSpPr>
        <p:spPr>
          <a:xfrm>
            <a:off x="1018032" y="1692301"/>
            <a:ext cx="10335768" cy="22486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U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La empresa DATYS de Santiago de Cuba tiene limitaciones en el reconocimiento de entidades nombradas en español al procesar volúmenes masivos de datos diariamente </a:t>
            </a:r>
            <a:r>
              <a:rPr lang="es-U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y ser almacenados en el motor de búsqueda de texto completo Elasticsearch</a:t>
            </a:r>
            <a:r>
              <a:rPr lang="es-U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sz="2400" dirty="0"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057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Objeto de investigación y campo de acción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6</a:t>
            </a:fld>
            <a:endParaRPr lang="en-US"/>
          </a:p>
        </p:txBody>
      </p:sp>
      <p:sp>
        <p:nvSpPr>
          <p:cNvPr id="3" name="Rectángulo 2"/>
          <p:cNvSpPr/>
          <p:nvPr/>
        </p:nvSpPr>
        <p:spPr>
          <a:xfrm>
            <a:off x="1210056" y="1337411"/>
            <a:ext cx="101437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Objeto de investigación</a:t>
            </a:r>
            <a:endParaRPr lang="en-US" sz="3200" b="1" dirty="0"/>
          </a:p>
        </p:txBody>
      </p:sp>
      <p:sp>
        <p:nvSpPr>
          <p:cNvPr id="5" name="Rectángulo 4"/>
          <p:cNvSpPr/>
          <p:nvPr/>
        </p:nvSpPr>
        <p:spPr>
          <a:xfrm>
            <a:off x="1210056" y="4610279"/>
            <a:ext cx="10402824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Sistemas informáticos para el reconocimiento de entidades nombradas en español como parte del procesamiento del lenguaje natural</a:t>
            </a:r>
            <a:endParaRPr lang="en-US" sz="2400" dirty="0"/>
          </a:p>
        </p:txBody>
      </p:sp>
      <p:sp>
        <p:nvSpPr>
          <p:cNvPr id="6" name="Rectángulo 5"/>
          <p:cNvSpPr/>
          <p:nvPr/>
        </p:nvSpPr>
        <p:spPr>
          <a:xfrm>
            <a:off x="1252728" y="2111494"/>
            <a:ext cx="101437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Los modelos computacionales para el procesamiento del lenguaje natural</a:t>
            </a:r>
            <a:endParaRPr lang="en-US" sz="2400" dirty="0"/>
          </a:p>
        </p:txBody>
      </p:sp>
      <p:sp>
        <p:nvSpPr>
          <p:cNvPr id="7" name="Rectángulo 6"/>
          <p:cNvSpPr/>
          <p:nvPr/>
        </p:nvSpPr>
        <p:spPr>
          <a:xfrm>
            <a:off x="1252728" y="3857565"/>
            <a:ext cx="1014374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ES" sz="3200" b="1" dirty="0" smtClean="0">
                <a:latin typeface="Arial" panose="020B0604020202020204" pitchFamily="34" charset="0"/>
                <a:ea typeface="Times New Roman" panose="02020603050405020304" pitchFamily="18" charset="0"/>
                <a:cs typeface="Times New Roman" panose="02020603050405020304" pitchFamily="18" charset="0"/>
              </a:rPr>
              <a:t>Campo de acción</a:t>
            </a:r>
            <a:endParaRPr lang="en-US" sz="3200" b="1" dirty="0"/>
          </a:p>
        </p:txBody>
      </p:sp>
    </p:spTree>
    <p:extLst>
      <p:ext uri="{BB962C8B-B14F-4D97-AF65-F5344CB8AC3E}">
        <p14:creationId xmlns:p14="http://schemas.microsoft.com/office/powerpoint/2010/main" val="20214630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Objetivo General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7</a:t>
            </a:fld>
            <a:endParaRPr lang="en-US"/>
          </a:p>
        </p:txBody>
      </p:sp>
      <p:sp>
        <p:nvSpPr>
          <p:cNvPr id="3" name="Rectángulo 2"/>
          <p:cNvSpPr/>
          <p:nvPr/>
        </p:nvSpPr>
        <p:spPr>
          <a:xfrm>
            <a:off x="844296" y="1454557"/>
            <a:ext cx="10796016" cy="1685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Elaboración de un sistema informático para el reconocimiento de entidades nombradas en el procesamiento de grandes volúmenes de documentos digitales en español en la empresa DATYS.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55718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Objetivos Específicos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8</a:t>
            </a:fld>
            <a:endParaRPr lang="en-US"/>
          </a:p>
        </p:txBody>
      </p:sp>
      <p:sp>
        <p:nvSpPr>
          <p:cNvPr id="3" name="Rectángulo 2"/>
          <p:cNvSpPr/>
          <p:nvPr/>
        </p:nvSpPr>
        <p:spPr>
          <a:xfrm>
            <a:off x="457200" y="1883559"/>
            <a:ext cx="10896600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Investigar las técnicas en el campo del procesamiento del lenguaje natural para la detección de entidades nombradas</a:t>
            </a:r>
            <a:r>
              <a:rPr lang="es-U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/>
              <a:tabLst>
                <a:tab pos="457200" algn="l"/>
              </a:tabLst>
            </a:pPr>
            <a:r>
              <a:rPr lang="es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Diseñar una aplicación web como sistema informático para el reconocimiento de entidades nombradas en información textual en español, según los requerimientos de la empresa </a:t>
            </a:r>
            <a:r>
              <a:rPr lang="es-U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DATYS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7182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ángulo 3"/>
          <p:cNvSpPr/>
          <p:nvPr/>
        </p:nvSpPr>
        <p:spPr>
          <a:xfrm>
            <a:off x="0" y="0"/>
            <a:ext cx="12192000" cy="827088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s-ES" sz="3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	Objetivos Específicos</a:t>
            </a:r>
            <a:endParaRPr lang="es-ES" sz="32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Marcador de número de diapositiva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9481B35-21D2-44A8-98A2-239AA4D83F7D}" type="slidenum">
              <a:rPr lang="en-US" smtClean="0"/>
              <a:t>9</a:t>
            </a:fld>
            <a:endParaRPr lang="en-US"/>
          </a:p>
        </p:txBody>
      </p:sp>
      <p:sp>
        <p:nvSpPr>
          <p:cNvPr id="3" name="Rectángulo 2"/>
          <p:cNvSpPr/>
          <p:nvPr/>
        </p:nvSpPr>
        <p:spPr>
          <a:xfrm>
            <a:off x="457200" y="1052562"/>
            <a:ext cx="10896600" cy="507831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  <a:tabLst>
                <a:tab pos="457200" algn="l"/>
              </a:tabLst>
            </a:pP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Implementar </a:t>
            </a:r>
            <a:r>
              <a:rPr lang="es-E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el sistema diseñado para el reconocimiento de entidades nombradas y la generación de datos de entrenamiento</a:t>
            </a: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  <a:tabLst>
                <a:tab pos="457200" algn="l"/>
              </a:tabLst>
            </a:pPr>
            <a:endParaRPr lang="es-ES" sz="2400" dirty="0" smtClean="0"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  <a:tabLst>
                <a:tab pos="457200" algn="l"/>
              </a:tabLst>
            </a:pPr>
            <a:r>
              <a:rPr lang="es-ES" sz="2400" dirty="0" smtClean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Implementar un algoritmo que permita resolver el reto de poder extraer nuevas entidades nombradas al reentrenar un sistema para el reconocimiento de entidades nombradas.</a:t>
            </a: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  <a:tabLst>
                <a:tab pos="457200" algn="l"/>
              </a:tabLst>
            </a:pP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457200" marR="0" lvl="0" indent="-45720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+mj-lt"/>
              <a:buAutoNum type="arabicPeriod" startAt="3"/>
              <a:tabLst>
                <a:tab pos="457200" algn="l"/>
              </a:tabLst>
            </a:pPr>
            <a:r>
              <a:rPr lang="es-US" sz="2400" dirty="0"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Realizar evaluaciones para verificar las medidas de desempeño del sistema desarrollado. </a:t>
            </a:r>
            <a:endParaRPr lang="en-US" sz="24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25880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2233</TotalTime>
  <Words>1144</Words>
  <Application>Microsoft Office PowerPoint</Application>
  <PresentationFormat>Panorámica</PresentationFormat>
  <Paragraphs>338</Paragraphs>
  <Slides>41</Slides>
  <Notes>1</Notes>
  <HiddenSlides>0</HiddenSlides>
  <MMClips>1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41</vt:i4>
      </vt:variant>
    </vt:vector>
  </HeadingPairs>
  <TitlesOfParts>
    <vt:vector size="48" baseType="lpstr">
      <vt:lpstr>Arial</vt:lpstr>
      <vt:lpstr>Calibri</vt:lpstr>
      <vt:lpstr>Calibri Light</vt:lpstr>
      <vt:lpstr>Consolas</vt:lpstr>
      <vt:lpstr>Times New Roman</vt:lpstr>
      <vt:lpstr>Wingdings</vt:lpstr>
      <vt:lpstr>Tema de Office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  <vt:lpstr>Presentación de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Presentación de PowerPoint</dc:title>
  <dc:creator>Luis</dc:creator>
  <cp:lastModifiedBy>Luis</cp:lastModifiedBy>
  <cp:revision>63</cp:revision>
  <dcterms:created xsi:type="dcterms:W3CDTF">2024-04-19T15:37:16Z</dcterms:created>
  <dcterms:modified xsi:type="dcterms:W3CDTF">2024-04-30T01:58:47Z</dcterms:modified>
</cp:coreProperties>
</file>